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4" r:id="rId3"/>
    <p:sldId id="257" r:id="rId4"/>
    <p:sldId id="258" r:id="rId5"/>
    <p:sldId id="259" r:id="rId6"/>
    <p:sldId id="260" r:id="rId7"/>
    <p:sldId id="263" r:id="rId8"/>
    <p:sldId id="261" r:id="rId9"/>
    <p:sldId id="275" r:id="rId10"/>
    <p:sldId id="262" r:id="rId11"/>
    <p:sldId id="276" r:id="rId12"/>
    <p:sldId id="283" r:id="rId13"/>
    <p:sldId id="282" r:id="rId14"/>
    <p:sldId id="277" r:id="rId15"/>
    <p:sldId id="278" r:id="rId16"/>
    <p:sldId id="280" r:id="rId17"/>
    <p:sldId id="273" r:id="rId1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nart Asplund" initials="LA" lastIdx="1" clrIdx="0">
    <p:extLst>
      <p:ext uri="{19B8F6BF-5375-455C-9EA6-DF929625EA0E}">
        <p15:presenceInfo xmlns:p15="http://schemas.microsoft.com/office/powerpoint/2012/main" userId="69513dc89990e8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90" autoAdjust="0"/>
    <p:restoredTop sz="95501" autoAdjust="0"/>
  </p:normalViewPr>
  <p:slideViewPr>
    <p:cSldViewPr snapToGrid="0">
      <p:cViewPr varScale="1">
        <p:scale>
          <a:sx n="107" d="100"/>
          <a:sy n="107" d="100"/>
        </p:scale>
        <p:origin x="121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6240"/>
    </p:cViewPr>
  </p:sorter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13T09:23:11.700"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F94D3B-7D01-4594-BB67-8C7302D8F04D}"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sv-SE"/>
        </a:p>
      </dgm:t>
    </dgm:pt>
    <dgm:pt modelId="{C2C8B5F4-6736-4D7A-8F02-C71ED27972E5}">
      <dgm:prSet phldrT="[Text]" custT="1"/>
      <dgm:spPr>
        <a:solidFill>
          <a:schemeClr val="accent1">
            <a:lumMod val="75000"/>
            <a:alpha val="50000"/>
          </a:schemeClr>
        </a:solidFill>
      </dgm:spPr>
      <dgm:t>
        <a:bodyPr/>
        <a:lstStyle/>
        <a:p>
          <a:r>
            <a:rPr lang="sv-SE" sz="1400" dirty="0" smtClean="0">
              <a:solidFill>
                <a:schemeClr val="bg1"/>
              </a:solidFill>
            </a:rPr>
            <a:t>Datasaab</a:t>
          </a:r>
          <a:endParaRPr lang="sv-SE" sz="1400" dirty="0">
            <a:solidFill>
              <a:schemeClr val="bg1"/>
            </a:solidFill>
          </a:endParaRPr>
        </a:p>
      </dgm:t>
    </dgm:pt>
    <dgm:pt modelId="{FED28124-A4AB-4A82-8EF1-A1963263B26A}" type="parTrans" cxnId="{D0DAE378-D7E5-4BF3-8C50-D16659BD406D}">
      <dgm:prSet/>
      <dgm:spPr/>
      <dgm:t>
        <a:bodyPr/>
        <a:lstStyle/>
        <a:p>
          <a:endParaRPr lang="sv-SE">
            <a:solidFill>
              <a:schemeClr val="bg1"/>
            </a:solidFill>
          </a:endParaRPr>
        </a:p>
      </dgm:t>
    </dgm:pt>
    <dgm:pt modelId="{CA26F8F5-D62F-4688-9174-45CB94483F64}" type="sibTrans" cxnId="{D0DAE378-D7E5-4BF3-8C50-D16659BD406D}">
      <dgm:prSet/>
      <dgm:spPr/>
      <dgm:t>
        <a:bodyPr/>
        <a:lstStyle/>
        <a:p>
          <a:endParaRPr lang="sv-SE">
            <a:solidFill>
              <a:schemeClr val="bg1"/>
            </a:solidFill>
          </a:endParaRPr>
        </a:p>
      </dgm:t>
    </dgm:pt>
    <dgm:pt modelId="{1AFA6102-B512-401F-ACCD-540D46F06395}">
      <dgm:prSet phldrT="[Text]" custT="1"/>
      <dgm:spPr>
        <a:solidFill>
          <a:schemeClr val="accent1">
            <a:lumMod val="75000"/>
            <a:alpha val="50000"/>
          </a:schemeClr>
        </a:solidFill>
      </dgm:spPr>
      <dgm:t>
        <a:bodyPr/>
        <a:lstStyle/>
        <a:p>
          <a:r>
            <a:rPr lang="sv-SE" sz="1100" dirty="0" smtClean="0">
              <a:solidFill>
                <a:schemeClr val="bg1"/>
              </a:solidFill>
            </a:rPr>
            <a:t>Linköpings Tekniska Högskola</a:t>
          </a:r>
          <a:endParaRPr lang="sv-SE" sz="1100" dirty="0">
            <a:solidFill>
              <a:schemeClr val="bg1"/>
            </a:solidFill>
          </a:endParaRPr>
        </a:p>
      </dgm:t>
    </dgm:pt>
    <dgm:pt modelId="{2FE8B60C-4389-4191-B13A-DCF72AE48CFD}" type="parTrans" cxnId="{ECEC6726-9FC0-4A38-8F1A-363186424CF8}">
      <dgm:prSet/>
      <dgm:spPr/>
      <dgm:t>
        <a:bodyPr/>
        <a:lstStyle/>
        <a:p>
          <a:endParaRPr lang="sv-SE">
            <a:solidFill>
              <a:schemeClr val="bg1"/>
            </a:solidFill>
          </a:endParaRPr>
        </a:p>
      </dgm:t>
    </dgm:pt>
    <dgm:pt modelId="{F21C22D2-1BE8-4265-B650-AB9C48B0FCAF}" type="sibTrans" cxnId="{ECEC6726-9FC0-4A38-8F1A-363186424CF8}">
      <dgm:prSet/>
      <dgm:spPr/>
      <dgm:t>
        <a:bodyPr/>
        <a:lstStyle/>
        <a:p>
          <a:endParaRPr lang="sv-SE">
            <a:solidFill>
              <a:schemeClr val="bg1"/>
            </a:solidFill>
          </a:endParaRPr>
        </a:p>
      </dgm:t>
    </dgm:pt>
    <dgm:pt modelId="{5C867C47-86B4-47C1-BA74-A72DB371CFB1}">
      <dgm:prSet phldrT="[Text]" custT="1"/>
      <dgm:spPr>
        <a:solidFill>
          <a:schemeClr val="accent1">
            <a:lumMod val="75000"/>
            <a:alpha val="50000"/>
          </a:schemeClr>
        </a:solidFill>
      </dgm:spPr>
      <dgm:t>
        <a:bodyPr/>
        <a:lstStyle/>
        <a:p>
          <a:r>
            <a:rPr lang="sv-SE" sz="1100" dirty="0" smtClean="0">
              <a:solidFill>
                <a:schemeClr val="bg1"/>
              </a:solidFill>
            </a:rPr>
            <a:t>Sectra</a:t>
          </a:r>
          <a:endParaRPr lang="sv-SE" sz="1100" dirty="0">
            <a:solidFill>
              <a:schemeClr val="bg1"/>
            </a:solidFill>
          </a:endParaRPr>
        </a:p>
      </dgm:t>
    </dgm:pt>
    <dgm:pt modelId="{B0F57240-4950-48E7-9761-077D81D36FAC}" type="parTrans" cxnId="{14BB8E42-88F7-44AE-9B79-5F1406A7537F}">
      <dgm:prSet/>
      <dgm:spPr/>
      <dgm:t>
        <a:bodyPr/>
        <a:lstStyle/>
        <a:p>
          <a:endParaRPr lang="sv-SE">
            <a:solidFill>
              <a:schemeClr val="bg1"/>
            </a:solidFill>
          </a:endParaRPr>
        </a:p>
      </dgm:t>
    </dgm:pt>
    <dgm:pt modelId="{D9BF1BF9-E5E2-4061-B8D4-B703ED0BCE21}" type="sibTrans" cxnId="{14BB8E42-88F7-44AE-9B79-5F1406A7537F}">
      <dgm:prSet/>
      <dgm:spPr/>
      <dgm:t>
        <a:bodyPr/>
        <a:lstStyle/>
        <a:p>
          <a:endParaRPr lang="sv-SE">
            <a:solidFill>
              <a:schemeClr val="bg1"/>
            </a:solidFill>
          </a:endParaRPr>
        </a:p>
      </dgm:t>
    </dgm:pt>
    <dgm:pt modelId="{7ADB9DE4-8645-4D49-81C1-50B4CF915572}">
      <dgm:prSet phldrT="[Text]" custT="1"/>
      <dgm:spPr>
        <a:solidFill>
          <a:schemeClr val="accent1">
            <a:lumMod val="75000"/>
            <a:alpha val="50000"/>
          </a:schemeClr>
        </a:solidFill>
      </dgm:spPr>
      <dgm:t>
        <a:bodyPr/>
        <a:lstStyle/>
        <a:p>
          <a:r>
            <a:rPr lang="sv-SE" sz="1100" dirty="0" smtClean="0">
              <a:solidFill>
                <a:schemeClr val="bg1"/>
              </a:solidFill>
            </a:rPr>
            <a:t>NTP</a:t>
          </a:r>
        </a:p>
        <a:p>
          <a:r>
            <a:rPr lang="sv-SE" sz="1100" dirty="0" smtClean="0">
              <a:solidFill>
                <a:schemeClr val="bg1"/>
              </a:solidFill>
            </a:rPr>
            <a:t>Affärs-system</a:t>
          </a:r>
          <a:endParaRPr lang="sv-SE" sz="1100" dirty="0">
            <a:solidFill>
              <a:schemeClr val="bg1"/>
            </a:solidFill>
          </a:endParaRPr>
        </a:p>
      </dgm:t>
    </dgm:pt>
    <dgm:pt modelId="{B6891CB9-EFB5-48A7-A061-0F87851A49DB}" type="parTrans" cxnId="{59F28B8D-CE8A-4DE3-90C1-D128644856D5}">
      <dgm:prSet/>
      <dgm:spPr/>
      <dgm:t>
        <a:bodyPr/>
        <a:lstStyle/>
        <a:p>
          <a:endParaRPr lang="sv-SE">
            <a:solidFill>
              <a:schemeClr val="bg1"/>
            </a:solidFill>
          </a:endParaRPr>
        </a:p>
      </dgm:t>
    </dgm:pt>
    <dgm:pt modelId="{35F66E1B-BA25-4C33-8C18-8D998CB90FC5}" type="sibTrans" cxnId="{59F28B8D-CE8A-4DE3-90C1-D128644856D5}">
      <dgm:prSet/>
      <dgm:spPr/>
      <dgm:t>
        <a:bodyPr/>
        <a:lstStyle/>
        <a:p>
          <a:endParaRPr lang="sv-SE">
            <a:solidFill>
              <a:schemeClr val="bg1"/>
            </a:solidFill>
          </a:endParaRPr>
        </a:p>
      </dgm:t>
    </dgm:pt>
    <dgm:pt modelId="{714FFB04-F44A-44D1-81D9-B6473607FDBB}">
      <dgm:prSet phldrT="[Text]" custT="1"/>
      <dgm:spPr>
        <a:solidFill>
          <a:schemeClr val="accent1">
            <a:lumMod val="75000"/>
            <a:alpha val="50000"/>
          </a:schemeClr>
        </a:solidFill>
      </dgm:spPr>
      <dgm:t>
        <a:bodyPr/>
        <a:lstStyle/>
        <a:p>
          <a:r>
            <a:rPr lang="sv-SE" sz="1100" dirty="0" smtClean="0">
              <a:solidFill>
                <a:schemeClr val="bg1"/>
              </a:solidFill>
            </a:rPr>
            <a:t>SEV</a:t>
          </a:r>
        </a:p>
        <a:p>
          <a:r>
            <a:rPr lang="sv-SE" sz="1100" dirty="0" smtClean="0">
              <a:solidFill>
                <a:schemeClr val="bg1"/>
              </a:solidFill>
            </a:rPr>
            <a:t>Kockums</a:t>
          </a:r>
        </a:p>
        <a:p>
          <a:r>
            <a:rPr lang="sv-SE" sz="1100" dirty="0" smtClean="0">
              <a:solidFill>
                <a:schemeClr val="bg1"/>
              </a:solidFill>
            </a:rPr>
            <a:t>SMHI</a:t>
          </a:r>
          <a:endParaRPr lang="sv-SE" sz="1100" dirty="0">
            <a:solidFill>
              <a:schemeClr val="bg1"/>
            </a:solidFill>
          </a:endParaRPr>
        </a:p>
      </dgm:t>
    </dgm:pt>
    <dgm:pt modelId="{7C00EA1B-3816-4733-BBCD-01BB287C211C}" type="parTrans" cxnId="{6E55C89E-24BB-4788-8C1F-B5ABDB847266}">
      <dgm:prSet/>
      <dgm:spPr/>
      <dgm:t>
        <a:bodyPr/>
        <a:lstStyle/>
        <a:p>
          <a:endParaRPr lang="sv-SE">
            <a:solidFill>
              <a:schemeClr val="bg1"/>
            </a:solidFill>
          </a:endParaRPr>
        </a:p>
      </dgm:t>
    </dgm:pt>
    <dgm:pt modelId="{39EB84B6-C9E0-4DF7-9974-2E02D6A298C0}" type="sibTrans" cxnId="{6E55C89E-24BB-4788-8C1F-B5ABDB847266}">
      <dgm:prSet/>
      <dgm:spPr/>
      <dgm:t>
        <a:bodyPr/>
        <a:lstStyle/>
        <a:p>
          <a:endParaRPr lang="sv-SE">
            <a:solidFill>
              <a:schemeClr val="bg1"/>
            </a:solidFill>
          </a:endParaRPr>
        </a:p>
      </dgm:t>
    </dgm:pt>
    <dgm:pt modelId="{1A381CDA-2AA8-4B3F-AB1C-A238F4F8200C}">
      <dgm:prSet phldrT="[Text]" custT="1"/>
      <dgm:spPr>
        <a:solidFill>
          <a:schemeClr val="accent1">
            <a:lumMod val="75000"/>
            <a:alpha val="50000"/>
          </a:schemeClr>
        </a:solidFill>
      </dgm:spPr>
      <dgm:t>
        <a:bodyPr/>
        <a:lstStyle/>
        <a:p>
          <a:r>
            <a:rPr lang="sv-SE" sz="1100" dirty="0" smtClean="0">
              <a:solidFill>
                <a:schemeClr val="bg1"/>
              </a:solidFill>
            </a:rPr>
            <a:t>Datasaabs utbildnings-verksamhet</a:t>
          </a:r>
          <a:endParaRPr lang="sv-SE" sz="1100" dirty="0">
            <a:solidFill>
              <a:schemeClr val="bg1"/>
            </a:solidFill>
          </a:endParaRPr>
        </a:p>
      </dgm:t>
    </dgm:pt>
    <dgm:pt modelId="{C6F44312-70A7-4C21-AFEF-C232E7512CC5}" type="parTrans" cxnId="{A1466355-310B-43AD-8D88-23FBE783620C}">
      <dgm:prSet/>
      <dgm:spPr/>
      <dgm:t>
        <a:bodyPr/>
        <a:lstStyle/>
        <a:p>
          <a:endParaRPr lang="sv-SE">
            <a:solidFill>
              <a:schemeClr val="bg1"/>
            </a:solidFill>
          </a:endParaRPr>
        </a:p>
      </dgm:t>
    </dgm:pt>
    <dgm:pt modelId="{2DA1F175-CB34-4425-8BC7-665E1C6577F5}" type="sibTrans" cxnId="{A1466355-310B-43AD-8D88-23FBE783620C}">
      <dgm:prSet/>
      <dgm:spPr/>
      <dgm:t>
        <a:bodyPr/>
        <a:lstStyle/>
        <a:p>
          <a:endParaRPr lang="sv-SE">
            <a:solidFill>
              <a:schemeClr val="bg1"/>
            </a:solidFill>
          </a:endParaRPr>
        </a:p>
      </dgm:t>
    </dgm:pt>
    <dgm:pt modelId="{6A4F7D92-0A71-4414-9668-8645DF2DA622}" type="pres">
      <dgm:prSet presAssocID="{5BF94D3B-7D01-4594-BB67-8C7302D8F04D}" presName="composite" presStyleCnt="0">
        <dgm:presLayoutVars>
          <dgm:chMax val="1"/>
          <dgm:dir/>
          <dgm:resizeHandles val="exact"/>
        </dgm:presLayoutVars>
      </dgm:prSet>
      <dgm:spPr/>
      <dgm:t>
        <a:bodyPr/>
        <a:lstStyle/>
        <a:p>
          <a:endParaRPr lang="sv-SE"/>
        </a:p>
      </dgm:t>
    </dgm:pt>
    <dgm:pt modelId="{A84A30F0-C7E8-4AB3-96C5-95CDD86313A3}" type="pres">
      <dgm:prSet presAssocID="{5BF94D3B-7D01-4594-BB67-8C7302D8F04D}" presName="radial" presStyleCnt="0">
        <dgm:presLayoutVars>
          <dgm:animLvl val="ctr"/>
        </dgm:presLayoutVars>
      </dgm:prSet>
      <dgm:spPr/>
    </dgm:pt>
    <dgm:pt modelId="{346B9E0C-19FB-4EAB-A756-7AFF8FD638EE}" type="pres">
      <dgm:prSet presAssocID="{C2C8B5F4-6736-4D7A-8F02-C71ED27972E5}" presName="centerShape" presStyleLbl="vennNode1" presStyleIdx="0" presStyleCnt="6" custLinFactNeighborX="747" custLinFactNeighborY="129"/>
      <dgm:spPr/>
      <dgm:t>
        <a:bodyPr/>
        <a:lstStyle/>
        <a:p>
          <a:endParaRPr lang="sv-SE"/>
        </a:p>
      </dgm:t>
    </dgm:pt>
    <dgm:pt modelId="{B034B111-B632-4C89-A534-3CFAC1AF2D63}" type="pres">
      <dgm:prSet presAssocID="{1AFA6102-B512-401F-ACCD-540D46F06395}" presName="node" presStyleLbl="vennNode1" presStyleIdx="1" presStyleCnt="6" custScaleX="111583" custScaleY="107733">
        <dgm:presLayoutVars>
          <dgm:bulletEnabled val="1"/>
        </dgm:presLayoutVars>
      </dgm:prSet>
      <dgm:spPr/>
      <dgm:t>
        <a:bodyPr/>
        <a:lstStyle/>
        <a:p>
          <a:endParaRPr lang="sv-SE"/>
        </a:p>
      </dgm:t>
    </dgm:pt>
    <dgm:pt modelId="{849693EC-54F4-4DAE-9695-4376E22AF065}" type="pres">
      <dgm:prSet presAssocID="{5C867C47-86B4-47C1-BA74-A72DB371CFB1}" presName="node" presStyleLbl="vennNode1" presStyleIdx="2" presStyleCnt="6">
        <dgm:presLayoutVars>
          <dgm:bulletEnabled val="1"/>
        </dgm:presLayoutVars>
      </dgm:prSet>
      <dgm:spPr/>
      <dgm:t>
        <a:bodyPr/>
        <a:lstStyle/>
        <a:p>
          <a:endParaRPr lang="sv-SE"/>
        </a:p>
      </dgm:t>
    </dgm:pt>
    <dgm:pt modelId="{4177A1A4-4E45-4869-9959-4EA1CCCBFF1F}" type="pres">
      <dgm:prSet presAssocID="{7ADB9DE4-8645-4D49-81C1-50B4CF915572}" presName="node" presStyleLbl="vennNode1" presStyleIdx="3" presStyleCnt="6" custScaleX="106132" custScaleY="102063">
        <dgm:presLayoutVars>
          <dgm:bulletEnabled val="1"/>
        </dgm:presLayoutVars>
      </dgm:prSet>
      <dgm:spPr/>
      <dgm:t>
        <a:bodyPr/>
        <a:lstStyle/>
        <a:p>
          <a:endParaRPr lang="sv-SE"/>
        </a:p>
      </dgm:t>
    </dgm:pt>
    <dgm:pt modelId="{7C208F4C-C0BB-4EB9-9172-9ADBE185DB20}" type="pres">
      <dgm:prSet presAssocID="{714FFB04-F44A-44D1-81D9-B6473607FDBB}" presName="node" presStyleLbl="vennNode1" presStyleIdx="4" presStyleCnt="6" custScaleX="105138" custScaleY="103024">
        <dgm:presLayoutVars>
          <dgm:bulletEnabled val="1"/>
        </dgm:presLayoutVars>
      </dgm:prSet>
      <dgm:spPr/>
      <dgm:t>
        <a:bodyPr/>
        <a:lstStyle/>
        <a:p>
          <a:endParaRPr lang="sv-SE"/>
        </a:p>
      </dgm:t>
    </dgm:pt>
    <dgm:pt modelId="{ECB6D61E-F7D7-429C-8C25-6FAAB0FE6EEC}" type="pres">
      <dgm:prSet presAssocID="{1A381CDA-2AA8-4B3F-AB1C-A238F4F8200C}" presName="node" presStyleLbl="vennNode1" presStyleIdx="5" presStyleCnt="6" custScaleX="128831" custScaleY="125412">
        <dgm:presLayoutVars>
          <dgm:bulletEnabled val="1"/>
        </dgm:presLayoutVars>
      </dgm:prSet>
      <dgm:spPr/>
      <dgm:t>
        <a:bodyPr/>
        <a:lstStyle/>
        <a:p>
          <a:endParaRPr lang="sv-SE"/>
        </a:p>
      </dgm:t>
    </dgm:pt>
  </dgm:ptLst>
  <dgm:cxnLst>
    <dgm:cxn modelId="{A9755CAA-61EC-451D-818E-63B449ECD1CF}" type="presOf" srcId="{714FFB04-F44A-44D1-81D9-B6473607FDBB}" destId="{7C208F4C-C0BB-4EB9-9172-9ADBE185DB20}" srcOrd="0" destOrd="0" presId="urn:microsoft.com/office/officeart/2005/8/layout/radial3"/>
    <dgm:cxn modelId="{ECEC6726-9FC0-4A38-8F1A-363186424CF8}" srcId="{C2C8B5F4-6736-4D7A-8F02-C71ED27972E5}" destId="{1AFA6102-B512-401F-ACCD-540D46F06395}" srcOrd="0" destOrd="0" parTransId="{2FE8B60C-4389-4191-B13A-DCF72AE48CFD}" sibTransId="{F21C22D2-1BE8-4265-B650-AB9C48B0FCAF}"/>
    <dgm:cxn modelId="{B78F3411-A62B-4161-8BC4-D9AC0FCBDB65}" type="presOf" srcId="{1AFA6102-B512-401F-ACCD-540D46F06395}" destId="{B034B111-B632-4C89-A534-3CFAC1AF2D63}" srcOrd="0" destOrd="0" presId="urn:microsoft.com/office/officeart/2005/8/layout/radial3"/>
    <dgm:cxn modelId="{C4236180-988B-45B9-A80E-D0C6E260DBCF}" type="presOf" srcId="{5C867C47-86B4-47C1-BA74-A72DB371CFB1}" destId="{849693EC-54F4-4DAE-9695-4376E22AF065}" srcOrd="0" destOrd="0" presId="urn:microsoft.com/office/officeart/2005/8/layout/radial3"/>
    <dgm:cxn modelId="{5119958D-FF55-42C7-A634-CA2BF7841C68}" type="presOf" srcId="{7ADB9DE4-8645-4D49-81C1-50B4CF915572}" destId="{4177A1A4-4E45-4869-9959-4EA1CCCBFF1F}" srcOrd="0" destOrd="0" presId="urn:microsoft.com/office/officeart/2005/8/layout/radial3"/>
    <dgm:cxn modelId="{14BB8E42-88F7-44AE-9B79-5F1406A7537F}" srcId="{C2C8B5F4-6736-4D7A-8F02-C71ED27972E5}" destId="{5C867C47-86B4-47C1-BA74-A72DB371CFB1}" srcOrd="1" destOrd="0" parTransId="{B0F57240-4950-48E7-9761-077D81D36FAC}" sibTransId="{D9BF1BF9-E5E2-4061-B8D4-B703ED0BCE21}"/>
    <dgm:cxn modelId="{59F28B8D-CE8A-4DE3-90C1-D128644856D5}" srcId="{C2C8B5F4-6736-4D7A-8F02-C71ED27972E5}" destId="{7ADB9DE4-8645-4D49-81C1-50B4CF915572}" srcOrd="2" destOrd="0" parTransId="{B6891CB9-EFB5-48A7-A061-0F87851A49DB}" sibTransId="{35F66E1B-BA25-4C33-8C18-8D998CB90FC5}"/>
    <dgm:cxn modelId="{1BE3ABC8-C4D0-4BAF-9D12-865517E49505}" type="presOf" srcId="{5BF94D3B-7D01-4594-BB67-8C7302D8F04D}" destId="{6A4F7D92-0A71-4414-9668-8645DF2DA622}" srcOrd="0" destOrd="0" presId="urn:microsoft.com/office/officeart/2005/8/layout/radial3"/>
    <dgm:cxn modelId="{270C9479-BFBA-4460-8DF9-45E7CC3EC0E1}" type="presOf" srcId="{1A381CDA-2AA8-4B3F-AB1C-A238F4F8200C}" destId="{ECB6D61E-F7D7-429C-8C25-6FAAB0FE6EEC}" srcOrd="0" destOrd="0" presId="urn:microsoft.com/office/officeart/2005/8/layout/radial3"/>
    <dgm:cxn modelId="{6E55C89E-24BB-4788-8C1F-B5ABDB847266}" srcId="{C2C8B5F4-6736-4D7A-8F02-C71ED27972E5}" destId="{714FFB04-F44A-44D1-81D9-B6473607FDBB}" srcOrd="3" destOrd="0" parTransId="{7C00EA1B-3816-4733-BBCD-01BB287C211C}" sibTransId="{39EB84B6-C9E0-4DF7-9974-2E02D6A298C0}"/>
    <dgm:cxn modelId="{D0DAE378-D7E5-4BF3-8C50-D16659BD406D}" srcId="{5BF94D3B-7D01-4594-BB67-8C7302D8F04D}" destId="{C2C8B5F4-6736-4D7A-8F02-C71ED27972E5}" srcOrd="0" destOrd="0" parTransId="{FED28124-A4AB-4A82-8EF1-A1963263B26A}" sibTransId="{CA26F8F5-D62F-4688-9174-45CB94483F64}"/>
    <dgm:cxn modelId="{0873EB45-841E-4279-8540-4627622F7CBE}" type="presOf" srcId="{C2C8B5F4-6736-4D7A-8F02-C71ED27972E5}" destId="{346B9E0C-19FB-4EAB-A756-7AFF8FD638EE}" srcOrd="0" destOrd="0" presId="urn:microsoft.com/office/officeart/2005/8/layout/radial3"/>
    <dgm:cxn modelId="{A1466355-310B-43AD-8D88-23FBE783620C}" srcId="{C2C8B5F4-6736-4D7A-8F02-C71ED27972E5}" destId="{1A381CDA-2AA8-4B3F-AB1C-A238F4F8200C}" srcOrd="4" destOrd="0" parTransId="{C6F44312-70A7-4C21-AFEF-C232E7512CC5}" sibTransId="{2DA1F175-CB34-4425-8BC7-665E1C6577F5}"/>
    <dgm:cxn modelId="{BDB24FBE-7573-498F-A076-0B0497288F39}" type="presParOf" srcId="{6A4F7D92-0A71-4414-9668-8645DF2DA622}" destId="{A84A30F0-C7E8-4AB3-96C5-95CDD86313A3}" srcOrd="0" destOrd="0" presId="urn:microsoft.com/office/officeart/2005/8/layout/radial3"/>
    <dgm:cxn modelId="{A113BCFB-C115-49EB-A675-4F2A8F002807}" type="presParOf" srcId="{A84A30F0-C7E8-4AB3-96C5-95CDD86313A3}" destId="{346B9E0C-19FB-4EAB-A756-7AFF8FD638EE}" srcOrd="0" destOrd="0" presId="urn:microsoft.com/office/officeart/2005/8/layout/radial3"/>
    <dgm:cxn modelId="{25E3CBD4-FA65-4349-B6DE-E0FF1E240591}" type="presParOf" srcId="{A84A30F0-C7E8-4AB3-96C5-95CDD86313A3}" destId="{B034B111-B632-4C89-A534-3CFAC1AF2D63}" srcOrd="1" destOrd="0" presId="urn:microsoft.com/office/officeart/2005/8/layout/radial3"/>
    <dgm:cxn modelId="{930AB272-F59F-4402-BD57-C0D6B7A60433}" type="presParOf" srcId="{A84A30F0-C7E8-4AB3-96C5-95CDD86313A3}" destId="{849693EC-54F4-4DAE-9695-4376E22AF065}" srcOrd="2" destOrd="0" presId="urn:microsoft.com/office/officeart/2005/8/layout/radial3"/>
    <dgm:cxn modelId="{2A419155-0399-48A4-B472-57A8BFA6EAA8}" type="presParOf" srcId="{A84A30F0-C7E8-4AB3-96C5-95CDD86313A3}" destId="{4177A1A4-4E45-4869-9959-4EA1CCCBFF1F}" srcOrd="3" destOrd="0" presId="urn:microsoft.com/office/officeart/2005/8/layout/radial3"/>
    <dgm:cxn modelId="{66CBD8C2-B485-473C-9A3E-E52F6D5AD3C6}" type="presParOf" srcId="{A84A30F0-C7E8-4AB3-96C5-95CDD86313A3}" destId="{7C208F4C-C0BB-4EB9-9172-9ADBE185DB20}" srcOrd="4" destOrd="0" presId="urn:microsoft.com/office/officeart/2005/8/layout/radial3"/>
    <dgm:cxn modelId="{4E1B944C-DE16-49C5-B557-7870FA7F7656}" type="presParOf" srcId="{A84A30F0-C7E8-4AB3-96C5-95CDD86313A3}" destId="{ECB6D61E-F7D7-429C-8C25-6FAAB0FE6EEC}"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B9E0C-19FB-4EAB-A756-7AFF8FD638EE}">
      <dsp:nvSpPr>
        <dsp:cNvPr id="0" name=""/>
        <dsp:cNvSpPr/>
      </dsp:nvSpPr>
      <dsp:spPr>
        <a:xfrm>
          <a:off x="1450308" y="789855"/>
          <a:ext cx="1799397" cy="1799397"/>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v-SE" sz="1400" kern="1200" dirty="0" smtClean="0">
              <a:solidFill>
                <a:schemeClr val="bg1"/>
              </a:solidFill>
            </a:rPr>
            <a:t>Datasaab</a:t>
          </a:r>
          <a:endParaRPr lang="sv-SE" sz="1400" kern="1200" dirty="0">
            <a:solidFill>
              <a:schemeClr val="bg1"/>
            </a:solidFill>
          </a:endParaRPr>
        </a:p>
      </dsp:txBody>
      <dsp:txXfrm>
        <a:off x="1713824" y="1053371"/>
        <a:ext cx="1272365" cy="1272365"/>
      </dsp:txXfrm>
    </dsp:sp>
    <dsp:sp modelId="{B034B111-B632-4C89-A534-3CFAC1AF2D63}">
      <dsp:nvSpPr>
        <dsp:cNvPr id="0" name=""/>
        <dsp:cNvSpPr/>
      </dsp:nvSpPr>
      <dsp:spPr>
        <a:xfrm>
          <a:off x="1830563" y="31320"/>
          <a:ext cx="1003911" cy="969272"/>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bg1"/>
              </a:solidFill>
            </a:rPr>
            <a:t>Linköpings Tekniska Högskola</a:t>
          </a:r>
          <a:endParaRPr lang="sv-SE" sz="1100" kern="1200" dirty="0">
            <a:solidFill>
              <a:schemeClr val="bg1"/>
            </a:solidFill>
          </a:endParaRPr>
        </a:p>
      </dsp:txBody>
      <dsp:txXfrm>
        <a:off x="1977582" y="173267"/>
        <a:ext cx="709873" cy="685378"/>
      </dsp:txXfrm>
    </dsp:sp>
    <dsp:sp modelId="{849693EC-54F4-4DAE-9695-4376E22AF065}">
      <dsp:nvSpPr>
        <dsp:cNvPr id="0" name=""/>
        <dsp:cNvSpPr/>
      </dsp:nvSpPr>
      <dsp:spPr>
        <a:xfrm>
          <a:off x="2995954" y="874956"/>
          <a:ext cx="899698" cy="899698"/>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bg1"/>
              </a:solidFill>
            </a:rPr>
            <a:t>Sectra</a:t>
          </a:r>
          <a:endParaRPr lang="sv-SE" sz="1100" kern="1200" dirty="0">
            <a:solidFill>
              <a:schemeClr val="bg1"/>
            </a:solidFill>
          </a:endParaRPr>
        </a:p>
      </dsp:txBody>
      <dsp:txXfrm>
        <a:off x="3127712" y="1006714"/>
        <a:ext cx="636182" cy="636182"/>
      </dsp:txXfrm>
    </dsp:sp>
    <dsp:sp modelId="{4177A1A4-4E45-4869-9959-4EA1CCCBFF1F}">
      <dsp:nvSpPr>
        <dsp:cNvPr id="0" name=""/>
        <dsp:cNvSpPr/>
      </dsp:nvSpPr>
      <dsp:spPr>
        <a:xfrm>
          <a:off x="2543132" y="2174421"/>
          <a:ext cx="954868" cy="918259"/>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bg1"/>
              </a:solidFill>
            </a:rPr>
            <a:t>NTP</a:t>
          </a:r>
        </a:p>
        <a:p>
          <a:pPr lvl="0" algn="ctr" defTabSz="488950">
            <a:lnSpc>
              <a:spcPct val="90000"/>
            </a:lnSpc>
            <a:spcBef>
              <a:spcPct val="0"/>
            </a:spcBef>
            <a:spcAft>
              <a:spcPct val="35000"/>
            </a:spcAft>
          </a:pPr>
          <a:r>
            <a:rPr lang="sv-SE" sz="1100" kern="1200" dirty="0" smtClean="0">
              <a:solidFill>
                <a:schemeClr val="bg1"/>
              </a:solidFill>
            </a:rPr>
            <a:t>Affärs-system</a:t>
          </a:r>
          <a:endParaRPr lang="sv-SE" sz="1100" kern="1200" dirty="0">
            <a:solidFill>
              <a:schemeClr val="bg1"/>
            </a:solidFill>
          </a:endParaRPr>
        </a:p>
      </dsp:txBody>
      <dsp:txXfrm>
        <a:off x="2682969" y="2308897"/>
        <a:ext cx="675194" cy="649307"/>
      </dsp:txXfrm>
    </dsp:sp>
    <dsp:sp modelId="{7C208F4C-C0BB-4EB9-9172-9ADBE185DB20}">
      <dsp:nvSpPr>
        <dsp:cNvPr id="0" name=""/>
        <dsp:cNvSpPr/>
      </dsp:nvSpPr>
      <dsp:spPr>
        <a:xfrm>
          <a:off x="1171507" y="2170098"/>
          <a:ext cx="945925" cy="926905"/>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bg1"/>
              </a:solidFill>
            </a:rPr>
            <a:t>SEV</a:t>
          </a:r>
        </a:p>
        <a:p>
          <a:pPr lvl="0" algn="ctr" defTabSz="488950">
            <a:lnSpc>
              <a:spcPct val="90000"/>
            </a:lnSpc>
            <a:spcBef>
              <a:spcPct val="0"/>
            </a:spcBef>
            <a:spcAft>
              <a:spcPct val="35000"/>
            </a:spcAft>
          </a:pPr>
          <a:r>
            <a:rPr lang="sv-SE" sz="1100" kern="1200" dirty="0" smtClean="0">
              <a:solidFill>
                <a:schemeClr val="bg1"/>
              </a:solidFill>
            </a:rPr>
            <a:t>Kockums</a:t>
          </a:r>
        </a:p>
        <a:p>
          <a:pPr lvl="0" algn="ctr" defTabSz="488950">
            <a:lnSpc>
              <a:spcPct val="90000"/>
            </a:lnSpc>
            <a:spcBef>
              <a:spcPct val="0"/>
            </a:spcBef>
            <a:spcAft>
              <a:spcPct val="35000"/>
            </a:spcAft>
          </a:pPr>
          <a:r>
            <a:rPr lang="sv-SE" sz="1100" kern="1200" dirty="0" smtClean="0">
              <a:solidFill>
                <a:schemeClr val="bg1"/>
              </a:solidFill>
            </a:rPr>
            <a:t>SMHI</a:t>
          </a:r>
          <a:endParaRPr lang="sv-SE" sz="1100" kern="1200" dirty="0">
            <a:solidFill>
              <a:schemeClr val="bg1"/>
            </a:solidFill>
          </a:endParaRPr>
        </a:p>
      </dsp:txBody>
      <dsp:txXfrm>
        <a:off x="1310035" y="2305840"/>
        <a:ext cx="668869" cy="655421"/>
      </dsp:txXfrm>
    </dsp:sp>
    <dsp:sp modelId="{ECB6D61E-F7D7-429C-8C25-6FAAB0FE6EEC}">
      <dsp:nvSpPr>
        <dsp:cNvPr id="0" name=""/>
        <dsp:cNvSpPr/>
      </dsp:nvSpPr>
      <dsp:spPr>
        <a:xfrm>
          <a:off x="639687" y="760640"/>
          <a:ext cx="1159091" cy="1128330"/>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sv-SE" sz="1100" kern="1200" dirty="0" smtClean="0">
              <a:solidFill>
                <a:schemeClr val="bg1"/>
              </a:solidFill>
            </a:rPr>
            <a:t>Datasaabs utbildnings-verksamhet</a:t>
          </a:r>
          <a:endParaRPr lang="sv-SE" sz="1100" kern="1200" dirty="0">
            <a:solidFill>
              <a:schemeClr val="bg1"/>
            </a:solidFill>
          </a:endParaRPr>
        </a:p>
      </dsp:txBody>
      <dsp:txXfrm>
        <a:off x="809432" y="925880"/>
        <a:ext cx="819601" cy="79785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A803FE-F208-4B2D-B6F9-7B6FE1403C11}" type="datetimeFigureOut">
              <a:rPr lang="sv-SE" smtClean="0"/>
              <a:t>2016-03-02</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3C42D4-4436-48BB-84CF-2478E4C52BF7}" type="slidenum">
              <a:rPr lang="sv-SE" smtClean="0"/>
              <a:t>‹#›</a:t>
            </a:fld>
            <a:endParaRPr lang="sv-SE" dirty="0"/>
          </a:p>
        </p:txBody>
      </p:sp>
    </p:spTree>
    <p:extLst>
      <p:ext uri="{BB962C8B-B14F-4D97-AF65-F5344CB8AC3E}">
        <p14:creationId xmlns:p14="http://schemas.microsoft.com/office/powerpoint/2010/main" val="905544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7117A-C699-4EE0-96BC-566EB6C3FBC5}" type="datetimeFigureOut">
              <a:rPr lang="sv-SE" smtClean="0"/>
              <a:t>2016-03-02</a:t>
            </a:fld>
            <a:endParaRPr lang="sv-SE" dirty="0"/>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B83E-9344-49A5-94D0-895659D4F024}" type="slidenum">
              <a:rPr lang="sv-SE" smtClean="0"/>
              <a:t>‹#›</a:t>
            </a:fld>
            <a:endParaRPr lang="sv-SE" dirty="0"/>
          </a:p>
        </p:txBody>
      </p:sp>
    </p:spTree>
    <p:extLst>
      <p:ext uri="{BB962C8B-B14F-4D97-AF65-F5344CB8AC3E}">
        <p14:creationId xmlns:p14="http://schemas.microsoft.com/office/powerpoint/2010/main" val="417024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1</a:t>
            </a:fld>
            <a:endParaRPr lang="sv-SE" dirty="0"/>
          </a:p>
        </p:txBody>
      </p:sp>
    </p:spTree>
    <p:extLst>
      <p:ext uri="{BB962C8B-B14F-4D97-AF65-F5344CB8AC3E}">
        <p14:creationId xmlns:p14="http://schemas.microsoft.com/office/powerpoint/2010/main" val="101443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6</a:t>
            </a:fld>
            <a:endParaRPr lang="sv-SE" dirty="0"/>
          </a:p>
        </p:txBody>
      </p:sp>
    </p:spTree>
    <p:extLst>
      <p:ext uri="{BB962C8B-B14F-4D97-AF65-F5344CB8AC3E}">
        <p14:creationId xmlns:p14="http://schemas.microsoft.com/office/powerpoint/2010/main" val="90568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14</a:t>
            </a:fld>
            <a:endParaRPr lang="sv-SE" dirty="0"/>
          </a:p>
        </p:txBody>
      </p:sp>
    </p:spTree>
    <p:extLst>
      <p:ext uri="{BB962C8B-B14F-4D97-AF65-F5344CB8AC3E}">
        <p14:creationId xmlns:p14="http://schemas.microsoft.com/office/powerpoint/2010/main" val="315654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15</a:t>
            </a:fld>
            <a:endParaRPr lang="sv-SE" dirty="0"/>
          </a:p>
        </p:txBody>
      </p:sp>
    </p:spTree>
    <p:extLst>
      <p:ext uri="{BB962C8B-B14F-4D97-AF65-F5344CB8AC3E}">
        <p14:creationId xmlns:p14="http://schemas.microsoft.com/office/powerpoint/2010/main" val="381948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F71B83E-9344-49A5-94D0-895659D4F024}" type="slidenum">
              <a:rPr lang="sv-SE" smtClean="0"/>
              <a:t>16</a:t>
            </a:fld>
            <a:endParaRPr lang="sv-SE" dirty="0"/>
          </a:p>
        </p:txBody>
      </p:sp>
    </p:spTree>
    <p:extLst>
      <p:ext uri="{BB962C8B-B14F-4D97-AF65-F5344CB8AC3E}">
        <p14:creationId xmlns:p14="http://schemas.microsoft.com/office/powerpoint/2010/main" val="2338789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v-SE" smtClean="0"/>
              <a:t>Klicka här för att ändra format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5BC3A0C3-C86A-4AD8-B6F2-16F6167EA74A}"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281399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8396683B-6796-4D1C-A01C-F8DB9A2EAC4E}"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2308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1CBFEE9B-5412-4A23-8001-C63B071C67D5}"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317621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EEFBF0B5-9B13-426B-A0D2-F7A6E9FFAED8}"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404212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smtClean="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CEE52E5A-2049-4B15-B8D8-088EE756C7FB}" type="datetime1">
              <a:rPr lang="sv-SE" smtClean="0"/>
              <a:t>2016-03-02</a:t>
            </a:fld>
            <a:endParaRPr lang="sv-SE" dirty="0"/>
          </a:p>
        </p:txBody>
      </p:sp>
      <p:sp>
        <p:nvSpPr>
          <p:cNvPr id="5" name="Footer Placeholder 4"/>
          <p:cNvSpPr>
            <a:spLocks noGrp="1"/>
          </p:cNvSpPr>
          <p:nvPr>
            <p:ph type="ftr" sz="quarter" idx="11"/>
          </p:nvPr>
        </p:nvSpPr>
        <p:spPr/>
        <p:txBody>
          <a:bodyPr/>
          <a:lstStyle/>
          <a:p>
            <a:r>
              <a:rPr lang="sv-SE" dirty="0" smtClean="0"/>
              <a:t>Datasaab lade grunden till dagens IT-Sverige</a:t>
            </a:r>
            <a:endParaRPr lang="sv-SE" dirty="0"/>
          </a:p>
        </p:txBody>
      </p:sp>
      <p:sp>
        <p:nvSpPr>
          <p:cNvPr id="6" name="Slide Number Placeholder 5"/>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64947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CA960D14-DEBC-486A-A6B4-13CED3AEBD21}" type="datetime1">
              <a:rPr lang="sv-SE" smtClean="0"/>
              <a:t>2016-03-02</a:t>
            </a:fld>
            <a:endParaRPr lang="sv-SE" dirty="0"/>
          </a:p>
        </p:txBody>
      </p:sp>
      <p:sp>
        <p:nvSpPr>
          <p:cNvPr id="6" name="Footer Placeholder 5"/>
          <p:cNvSpPr>
            <a:spLocks noGrp="1"/>
          </p:cNvSpPr>
          <p:nvPr>
            <p:ph type="ftr" sz="quarter" idx="11"/>
          </p:nvPr>
        </p:nvSpPr>
        <p:spPr/>
        <p:txBody>
          <a:bodyPr/>
          <a:lstStyle/>
          <a:p>
            <a:r>
              <a:rPr lang="sv-SE" dirty="0" smtClean="0"/>
              <a:t>Datasaab lade grunden till dagens IT-Sverige</a:t>
            </a:r>
            <a:endParaRPr lang="sv-SE" dirty="0"/>
          </a:p>
        </p:txBody>
      </p:sp>
      <p:sp>
        <p:nvSpPr>
          <p:cNvPr id="7" name="Slide Number Placeholder 6"/>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41568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66E6C036-9C7B-4640-8DE6-377D4B336632}" type="datetime1">
              <a:rPr lang="sv-SE" smtClean="0"/>
              <a:t>2016-03-02</a:t>
            </a:fld>
            <a:endParaRPr lang="sv-SE" dirty="0"/>
          </a:p>
        </p:txBody>
      </p:sp>
      <p:sp>
        <p:nvSpPr>
          <p:cNvPr id="8" name="Footer Placeholder 7"/>
          <p:cNvSpPr>
            <a:spLocks noGrp="1"/>
          </p:cNvSpPr>
          <p:nvPr>
            <p:ph type="ftr" sz="quarter" idx="11"/>
          </p:nvPr>
        </p:nvSpPr>
        <p:spPr/>
        <p:txBody>
          <a:bodyPr/>
          <a:lstStyle/>
          <a:p>
            <a:r>
              <a:rPr lang="sv-SE" dirty="0" smtClean="0"/>
              <a:t>Datasaab lade grunden till dagens IT-Sverige</a:t>
            </a:r>
            <a:endParaRPr lang="sv-SE" dirty="0"/>
          </a:p>
        </p:txBody>
      </p:sp>
      <p:sp>
        <p:nvSpPr>
          <p:cNvPr id="9" name="Slide Number Placeholder 8"/>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35618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C69C2540-97BD-49D0-AB9E-8FD94FEA7D99}" type="datetime1">
              <a:rPr lang="sv-SE" smtClean="0"/>
              <a:t>2016-03-02</a:t>
            </a:fld>
            <a:endParaRPr lang="sv-SE" dirty="0"/>
          </a:p>
        </p:txBody>
      </p:sp>
      <p:sp>
        <p:nvSpPr>
          <p:cNvPr id="4" name="Footer Placeholder 3"/>
          <p:cNvSpPr>
            <a:spLocks noGrp="1"/>
          </p:cNvSpPr>
          <p:nvPr>
            <p:ph type="ftr" sz="quarter" idx="11"/>
          </p:nvPr>
        </p:nvSpPr>
        <p:spPr/>
        <p:txBody>
          <a:bodyPr/>
          <a:lstStyle/>
          <a:p>
            <a:r>
              <a:rPr lang="sv-SE" dirty="0" smtClean="0"/>
              <a:t>Datasaab lade grunden till dagens IT-Sverige</a:t>
            </a:r>
            <a:endParaRPr lang="sv-SE" dirty="0"/>
          </a:p>
        </p:txBody>
      </p:sp>
      <p:sp>
        <p:nvSpPr>
          <p:cNvPr id="5" name="Slide Number Placeholder 4"/>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32075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D1DA9-7EC9-49EE-AC47-25F9AEB88AE0}" type="datetime1">
              <a:rPr lang="sv-SE" smtClean="0"/>
              <a:t>2016-03-02</a:t>
            </a:fld>
            <a:endParaRPr lang="sv-SE" dirty="0"/>
          </a:p>
        </p:txBody>
      </p:sp>
      <p:sp>
        <p:nvSpPr>
          <p:cNvPr id="3" name="Footer Placeholder 2"/>
          <p:cNvSpPr>
            <a:spLocks noGrp="1"/>
          </p:cNvSpPr>
          <p:nvPr>
            <p:ph type="ftr" sz="quarter" idx="11"/>
          </p:nvPr>
        </p:nvSpPr>
        <p:spPr/>
        <p:txBody>
          <a:bodyPr/>
          <a:lstStyle/>
          <a:p>
            <a:r>
              <a:rPr lang="sv-SE" dirty="0" smtClean="0"/>
              <a:t>Datasaab lade grunden till dagens IT-Sverige</a:t>
            </a:r>
            <a:endParaRPr lang="sv-SE" dirty="0"/>
          </a:p>
        </p:txBody>
      </p:sp>
      <p:sp>
        <p:nvSpPr>
          <p:cNvPr id="4" name="Slide Number Placeholder 3"/>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60412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90D2F812-3C4B-4BB3-8864-4C83A90CC227}" type="datetime1">
              <a:rPr lang="sv-SE" smtClean="0"/>
              <a:t>2016-03-02</a:t>
            </a:fld>
            <a:endParaRPr lang="sv-SE" dirty="0"/>
          </a:p>
        </p:txBody>
      </p:sp>
      <p:sp>
        <p:nvSpPr>
          <p:cNvPr id="6" name="Footer Placeholder 5"/>
          <p:cNvSpPr>
            <a:spLocks noGrp="1"/>
          </p:cNvSpPr>
          <p:nvPr>
            <p:ph type="ftr" sz="quarter" idx="11"/>
          </p:nvPr>
        </p:nvSpPr>
        <p:spPr/>
        <p:txBody>
          <a:bodyPr/>
          <a:lstStyle/>
          <a:p>
            <a:r>
              <a:rPr lang="sv-SE" dirty="0" smtClean="0"/>
              <a:t>Datasaab lade grunden till dagens IT-Sverige</a:t>
            </a:r>
            <a:endParaRPr lang="sv-SE" dirty="0"/>
          </a:p>
        </p:txBody>
      </p:sp>
      <p:sp>
        <p:nvSpPr>
          <p:cNvPr id="7" name="Slide Number Placeholder 6"/>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98833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AEC2CF84-2910-4009-82E1-73B6B4D07B09}" type="datetime1">
              <a:rPr lang="sv-SE" smtClean="0"/>
              <a:t>2016-03-02</a:t>
            </a:fld>
            <a:endParaRPr lang="sv-SE" dirty="0"/>
          </a:p>
        </p:txBody>
      </p:sp>
      <p:sp>
        <p:nvSpPr>
          <p:cNvPr id="6" name="Footer Placeholder 5"/>
          <p:cNvSpPr>
            <a:spLocks noGrp="1"/>
          </p:cNvSpPr>
          <p:nvPr>
            <p:ph type="ftr" sz="quarter" idx="11"/>
          </p:nvPr>
        </p:nvSpPr>
        <p:spPr/>
        <p:txBody>
          <a:bodyPr/>
          <a:lstStyle/>
          <a:p>
            <a:r>
              <a:rPr lang="sv-SE" dirty="0" smtClean="0"/>
              <a:t>Datasaab lade grunden till dagens IT-Sverige</a:t>
            </a:r>
            <a:endParaRPr lang="sv-SE" dirty="0"/>
          </a:p>
        </p:txBody>
      </p:sp>
      <p:sp>
        <p:nvSpPr>
          <p:cNvPr id="7" name="Slide Number Placeholder 6"/>
          <p:cNvSpPr>
            <a:spLocks noGrp="1"/>
          </p:cNvSpPr>
          <p:nvPr>
            <p:ph type="sldNum" sz="quarter" idx="12"/>
          </p:nvPr>
        </p:nvSpPr>
        <p:spPr/>
        <p:txBody>
          <a:bodyPr/>
          <a:lstStyle/>
          <a:p>
            <a:fld id="{FCAB52B5-80DC-489E-9C4E-07CE5EF51665}" type="slidenum">
              <a:rPr lang="sv-SE" smtClean="0"/>
              <a:t>‹#›</a:t>
            </a:fld>
            <a:endParaRPr lang="sv-SE" dirty="0"/>
          </a:p>
        </p:txBody>
      </p:sp>
    </p:spTree>
    <p:extLst>
      <p:ext uri="{BB962C8B-B14F-4D97-AF65-F5344CB8AC3E}">
        <p14:creationId xmlns:p14="http://schemas.microsoft.com/office/powerpoint/2010/main" val="168705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smtClean="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CC54C-39CA-46F1-91C6-986E85D91464}" type="datetime1">
              <a:rPr lang="sv-SE" smtClean="0"/>
              <a:t>2016-03-02</a:t>
            </a:fld>
            <a:endParaRPr lang="sv-S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t>Datasaab lade grunden till dagens IT-Sverige</a:t>
            </a:r>
            <a:endParaRPr lang="sv-S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B52B5-80DC-489E-9C4E-07CE5EF51665}" type="slidenum">
              <a:rPr lang="sv-SE" smtClean="0"/>
              <a:t>‹#›</a:t>
            </a:fld>
            <a:endParaRPr lang="sv-SE" dirty="0"/>
          </a:p>
        </p:txBody>
      </p:sp>
    </p:spTree>
    <p:extLst>
      <p:ext uri="{BB962C8B-B14F-4D97-AF65-F5344CB8AC3E}">
        <p14:creationId xmlns:p14="http://schemas.microsoft.com/office/powerpoint/2010/main" val="2687457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jpeg"/><Relationship Id="rId7" Type="http://schemas.openxmlformats.org/officeDocument/2006/relationships/image" Target="../media/image22.WMF"/><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1.emf"/><Relationship Id="rId4" Type="http://schemas.openxmlformats.org/officeDocument/2006/relationships/image" Target="../media/image19.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52185" y="1445002"/>
            <a:ext cx="7772400" cy="1719263"/>
          </a:xfrm>
        </p:spPr>
        <p:txBody>
          <a:bodyPr>
            <a:normAutofit/>
          </a:bodyPr>
          <a:lstStyle/>
          <a:p>
            <a:r>
              <a:rPr lang="sv-SE" sz="4400" dirty="0" smtClean="0">
                <a:solidFill>
                  <a:schemeClr val="accent1">
                    <a:lumMod val="75000"/>
                  </a:schemeClr>
                </a:solidFill>
              </a:rPr>
              <a:t>Datasaab lade grunden till dagens IT-Sverige</a:t>
            </a:r>
            <a:endParaRPr lang="sv-SE" sz="4400" dirty="0">
              <a:solidFill>
                <a:schemeClr val="accent1">
                  <a:lumMod val="75000"/>
                </a:schemeClr>
              </a:solidFill>
            </a:endParaRPr>
          </a:p>
        </p:txBody>
      </p:sp>
      <p:sp>
        <p:nvSpPr>
          <p:cNvPr id="3" name="Underrubrik 2"/>
          <p:cNvSpPr>
            <a:spLocks noGrp="1"/>
          </p:cNvSpPr>
          <p:nvPr>
            <p:ph type="subTitle" idx="1"/>
          </p:nvPr>
        </p:nvSpPr>
        <p:spPr>
          <a:xfrm>
            <a:off x="1143000" y="3326937"/>
            <a:ext cx="6858000" cy="1113397"/>
          </a:xfrm>
        </p:spPr>
        <p:txBody>
          <a:bodyPr>
            <a:normAutofit/>
          </a:bodyPr>
          <a:lstStyle/>
          <a:p>
            <a:r>
              <a:rPr lang="sv-SE" sz="2000" i="1" dirty="0" smtClean="0"/>
              <a:t>Under 60- och 70-talet gjordes ett epokgörande arbete på Saab i Linköping, först starkt knutet till flyget, men senare som en generell satsning på datorer för olika tillämpningar*</a:t>
            </a:r>
            <a:endParaRPr lang="sv-SE" sz="2000" i="1" dirty="0"/>
          </a:p>
        </p:txBody>
      </p:sp>
      <p:sp>
        <p:nvSpPr>
          <p:cNvPr id="4" name="textruta 3"/>
          <p:cNvSpPr txBox="1"/>
          <p:nvPr/>
        </p:nvSpPr>
        <p:spPr>
          <a:xfrm>
            <a:off x="883228" y="5631873"/>
            <a:ext cx="7356764" cy="577081"/>
          </a:xfrm>
          <a:prstGeom prst="rect">
            <a:avLst/>
          </a:prstGeom>
          <a:noFill/>
        </p:spPr>
        <p:txBody>
          <a:bodyPr wrap="square" rtlCol="0">
            <a:spAutoFit/>
          </a:bodyPr>
          <a:lstStyle/>
          <a:p>
            <a:r>
              <a:rPr lang="sv-SE" sz="1050" dirty="0" smtClean="0"/>
              <a:t>*) I den här presentationen vill vi uppmärksamma och ge spridning åt </a:t>
            </a:r>
            <a:r>
              <a:rPr lang="sv-SE" sz="1050" dirty="0" smtClean="0"/>
              <a:t>Datasaabs</a:t>
            </a:r>
            <a:r>
              <a:rPr lang="sv-SE" sz="1050" dirty="0" smtClean="0"/>
              <a:t> banbrytande </a:t>
            </a:r>
            <a:r>
              <a:rPr lang="sv-SE" sz="1050" dirty="0" smtClean="0"/>
              <a:t>arbete genom en kortfattad beskrivning. </a:t>
            </a:r>
            <a:r>
              <a:rPr lang="sv-SE" sz="1050" dirty="0" smtClean="0"/>
              <a:t>Datasaabs</a:t>
            </a:r>
            <a:r>
              <a:rPr lang="sv-SE" sz="1050" dirty="0" smtClean="0"/>
              <a:t> historia </a:t>
            </a:r>
            <a:r>
              <a:rPr lang="sv-SE" sz="1050" dirty="0" smtClean="0"/>
              <a:t>finns djupare beskrivet i 5 Tema böcker – D21, Flyg, Bank, D22&amp;D23 samt Tema Gudar som avser de olika tillämpningsprogram som utvecklades. Tema böckerna kan beställas på hemsidan för </a:t>
            </a:r>
            <a:r>
              <a:rPr lang="sv-SE" sz="1050" dirty="0" smtClean="0"/>
              <a:t>Datasaabs</a:t>
            </a:r>
            <a:r>
              <a:rPr lang="sv-SE" sz="1050" dirty="0" smtClean="0"/>
              <a:t> Vänner</a:t>
            </a:r>
            <a:r>
              <a:rPr lang="sv-SE" sz="1050" dirty="0" smtClean="0"/>
              <a:t>, www.datasaab.se</a:t>
            </a:r>
            <a:endParaRPr lang="sv-SE" sz="1050" dirty="0"/>
          </a:p>
        </p:txBody>
      </p:sp>
      <p:sp>
        <p:nvSpPr>
          <p:cNvPr id="5" name="Platshållare för sidfot 4"/>
          <p:cNvSpPr>
            <a:spLocks noGrp="1"/>
          </p:cNvSpPr>
          <p:nvPr>
            <p:ph type="ftr" sz="quarter" idx="11"/>
          </p:nvPr>
        </p:nvSpPr>
        <p:spPr/>
        <p:txBody>
          <a:bodyPr/>
          <a:lstStyle/>
          <a:p>
            <a:r>
              <a:rPr lang="sv-SE" dirty="0" smtClean="0"/>
              <a:t>Datasaab lade grunden till dagens IT-Sverige</a:t>
            </a:r>
            <a:endParaRPr lang="sv-SE" dirty="0"/>
          </a:p>
        </p:txBody>
      </p:sp>
      <p:sp>
        <p:nvSpPr>
          <p:cNvPr id="7" name="Rektangel med rundade hörn 6"/>
          <p:cNvSpPr/>
          <p:nvPr/>
        </p:nvSpPr>
        <p:spPr>
          <a:xfrm>
            <a:off x="571500" y="1562659"/>
            <a:ext cx="7936006" cy="2877675"/>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47028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7"/>
            <a:ext cx="7886700" cy="746498"/>
          </a:xfrm>
        </p:spPr>
        <p:txBody>
          <a:bodyPr>
            <a:normAutofit/>
          </a:bodyPr>
          <a:lstStyle/>
          <a:p>
            <a:r>
              <a:rPr lang="sv-SE" sz="2800" dirty="0" smtClean="0">
                <a:solidFill>
                  <a:schemeClr val="accent1">
                    <a:lumMod val="75000"/>
                  </a:schemeClr>
                </a:solidFill>
              </a:rPr>
              <a:t>Affärssystem i sammanfattning</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18563" y="1204250"/>
            <a:ext cx="5334001" cy="4997767"/>
          </a:xfrm>
        </p:spPr>
        <p:txBody>
          <a:bodyPr>
            <a:noAutofit/>
          </a:bodyPr>
          <a:lstStyle/>
          <a:p>
            <a:r>
              <a:rPr lang="sv-SE" sz="1400" dirty="0" smtClean="0"/>
              <a:t>Inleddes med köp av Facits dataverksamhet i Malmö 1974, f.d. Addo.</a:t>
            </a:r>
          </a:p>
          <a:p>
            <a:pPr marL="0" indent="0">
              <a:buNone/>
            </a:pPr>
            <a:endParaRPr lang="sv-SE" sz="1000" dirty="0" smtClean="0"/>
          </a:p>
          <a:p>
            <a:r>
              <a:rPr lang="sv-SE" sz="1400" dirty="0" smtClean="0"/>
              <a:t>Första serie ut blev D15 baserad på maskinvara från CAI, Computer Automation, och med den startade ett utvecklingsarbete på standardapplikationer - Odin för order/lager/fakturering, </a:t>
            </a:r>
            <a:r>
              <a:rPr lang="sv-SE" sz="1400" dirty="0"/>
              <a:t>T</a:t>
            </a:r>
            <a:r>
              <a:rPr lang="sv-SE" sz="1400" dirty="0" smtClean="0"/>
              <a:t>or för redovisning, Frej för kundreskontra, Loke för leverantörsreskontra samt Mimer för material- och produktionsstyrning. Senare benämnda som Guda-paketen.</a:t>
            </a:r>
          </a:p>
          <a:p>
            <a:endParaRPr lang="sv-SE" sz="1000" dirty="0" smtClean="0"/>
          </a:p>
          <a:p>
            <a:r>
              <a:rPr lang="sv-SE" sz="1400" dirty="0"/>
              <a:t>Ett innovativt </a:t>
            </a:r>
            <a:r>
              <a:rPr lang="sv-SE" sz="1400" dirty="0" smtClean="0"/>
              <a:t>buss-system </a:t>
            </a:r>
            <a:r>
              <a:rPr lang="sv-SE" sz="1400" dirty="0"/>
              <a:t>på två-tråd möjliggjorde enkel anslutning </a:t>
            </a:r>
            <a:r>
              <a:rPr lang="sv-SE" sz="1400" dirty="0" smtClean="0"/>
              <a:t>av </a:t>
            </a:r>
            <a:r>
              <a:rPr lang="sv-SE" sz="1400" dirty="0"/>
              <a:t>flera </a:t>
            </a:r>
            <a:r>
              <a:rPr lang="sv-SE" sz="1400" dirty="0" smtClean="0"/>
              <a:t>terminalarbetsplatser.</a:t>
            </a:r>
            <a:endParaRPr lang="sv-SE" sz="1400" dirty="0"/>
          </a:p>
          <a:p>
            <a:endParaRPr lang="sv-SE" sz="1000" dirty="0" smtClean="0"/>
          </a:p>
          <a:p>
            <a:r>
              <a:rPr lang="sv-SE" sz="1400" dirty="0" smtClean="0"/>
              <a:t>Guda-paketen överlevde flera hårdvaruövergångar och användes långt in på 2000 talet – senare i Ericssons, Nokias och ICL´s regi. Dessa program är porterade till maskinvara som används än idag.</a:t>
            </a:r>
          </a:p>
          <a:p>
            <a:endParaRPr lang="sv-SE" sz="1000" dirty="0" smtClean="0"/>
          </a:p>
          <a:p>
            <a:r>
              <a:rPr lang="sv-SE" sz="1400" dirty="0" smtClean="0"/>
              <a:t>Datasaab utvecklade en ersättare för D15 som lanserades 1979, D16/20, som också användes för banktillämpningar - med D16/20 togs också steget till en Cobol-baserad maskin.</a:t>
            </a:r>
          </a:p>
          <a:p>
            <a:endParaRPr lang="sv-SE" sz="1400" dirty="0" smtClean="0"/>
          </a:p>
          <a:p>
            <a:endParaRPr lang="sv-SE" sz="14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6351108" y="1311613"/>
            <a:ext cx="2164242" cy="4341189"/>
          </a:xfrm>
          <a:prstGeom prst="rect">
            <a:avLst/>
          </a:prstGeom>
        </p:spPr>
      </p:pic>
      <p:pic>
        <p:nvPicPr>
          <p:cNvPr id="7" name="Bildobjekt 6"/>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3204105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30656"/>
            <a:ext cx="8013326" cy="710639"/>
          </a:xfrm>
        </p:spPr>
        <p:txBody>
          <a:bodyPr/>
          <a:lstStyle/>
          <a:p>
            <a:r>
              <a:rPr lang="sv-SE" sz="2200" dirty="0">
                <a:solidFill>
                  <a:srgbClr val="5B9BD5">
                    <a:lumMod val="75000"/>
                  </a:srgbClr>
                </a:solidFill>
              </a:rPr>
              <a:t>Imponerande bredd i kundunderlag på </a:t>
            </a:r>
            <a:r>
              <a:rPr lang="sv-SE" sz="2200" dirty="0" smtClean="0">
                <a:solidFill>
                  <a:srgbClr val="5B9BD5">
                    <a:lumMod val="75000"/>
                  </a:srgbClr>
                </a:solidFill>
              </a:rPr>
              <a:t>Affärssystem, </a:t>
            </a:r>
            <a:r>
              <a:rPr lang="sv-SE" sz="2200" dirty="0">
                <a:solidFill>
                  <a:srgbClr val="5B9BD5">
                    <a:lumMod val="75000"/>
                  </a:srgbClr>
                </a:solidFill>
              </a:rPr>
              <a:t>som inleddes av </a:t>
            </a:r>
            <a:r>
              <a:rPr lang="sv-SE" sz="2200" dirty="0" smtClean="0">
                <a:solidFill>
                  <a:srgbClr val="5B9BD5">
                    <a:lumMod val="75000"/>
                  </a:srgbClr>
                </a:solidFill>
              </a:rPr>
              <a:t>Datasaab (Siffror </a:t>
            </a:r>
            <a:r>
              <a:rPr lang="sv-SE" sz="2200" dirty="0">
                <a:solidFill>
                  <a:srgbClr val="5B9BD5">
                    <a:lumMod val="75000"/>
                  </a:srgbClr>
                </a:solidFill>
              </a:rPr>
              <a:t>från Ericssons verksamhet </a:t>
            </a:r>
            <a:r>
              <a:rPr lang="sv-SE" sz="2200" dirty="0" smtClean="0">
                <a:solidFill>
                  <a:srgbClr val="5B9BD5">
                    <a:lumMod val="75000"/>
                  </a:srgbClr>
                </a:solidFill>
              </a:rPr>
              <a:t>1989)</a:t>
            </a:r>
            <a:endParaRPr lang="sv-SE"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779913" y="1100335"/>
            <a:ext cx="5342965" cy="4848246"/>
          </a:xfrm>
          <a:prstGeom prst="rect">
            <a:avLst/>
          </a:prstGeom>
        </p:spPr>
      </p:pic>
      <p:pic>
        <p:nvPicPr>
          <p:cNvPr id="6" name="Bildobjekt 5"/>
          <p:cNvPicPr>
            <a:picLocks noChangeAspect="1"/>
          </p:cNvPicPr>
          <p:nvPr/>
        </p:nvPicPr>
        <p:blipFill>
          <a:blip r:embed="rId3"/>
          <a:stretch>
            <a:fillRect/>
          </a:stretch>
        </p:blipFill>
        <p:spPr>
          <a:xfrm rot="5400000">
            <a:off x="5593970" y="3206435"/>
            <a:ext cx="4301557" cy="1321324"/>
          </a:xfrm>
          <a:prstGeom prst="rect">
            <a:avLst/>
          </a:prstGeom>
        </p:spPr>
      </p:pic>
      <p:sp>
        <p:nvSpPr>
          <p:cNvPr id="7" name="textruta 6"/>
          <p:cNvSpPr txBox="1"/>
          <p:nvPr/>
        </p:nvSpPr>
        <p:spPr>
          <a:xfrm>
            <a:off x="6777315" y="1255059"/>
            <a:ext cx="1980607" cy="369332"/>
          </a:xfrm>
          <a:prstGeom prst="rect">
            <a:avLst/>
          </a:prstGeom>
          <a:noFill/>
        </p:spPr>
        <p:txBody>
          <a:bodyPr wrap="none" rtlCol="0">
            <a:spAutoFit/>
          </a:bodyPr>
          <a:lstStyle/>
          <a:p>
            <a:r>
              <a:rPr lang="sv-SE" dirty="0" smtClean="0"/>
              <a:t>Exempel på kunder</a:t>
            </a:r>
            <a:endParaRPr lang="sv-SE" dirty="0"/>
          </a:p>
        </p:txBody>
      </p:sp>
      <p:pic>
        <p:nvPicPr>
          <p:cNvPr id="9" name="Bildobjekt 8"/>
          <p:cNvPicPr>
            <a:picLocks noChangeAspect="1"/>
          </p:cNvPicPr>
          <p:nvPr/>
        </p:nvPicPr>
        <p:blipFill>
          <a:blip r:embed="rId4"/>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900081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1194" y="209662"/>
            <a:ext cx="7886700" cy="630698"/>
          </a:xfrm>
        </p:spPr>
        <p:txBody>
          <a:bodyPr>
            <a:normAutofit fontScale="90000"/>
          </a:bodyPr>
          <a:lstStyle/>
          <a:p>
            <a:r>
              <a:rPr lang="sv-SE" sz="2800" dirty="0">
                <a:solidFill>
                  <a:schemeClr val="accent1">
                    <a:lumMod val="75000"/>
                  </a:schemeClr>
                </a:solidFill>
              </a:rPr>
              <a:t>Landvinningar – Datasaab var före sin tid på många olika områden</a:t>
            </a:r>
            <a:endParaRPr lang="sv-SE" sz="28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581836" y="1102160"/>
            <a:ext cx="794142" cy="992919"/>
          </a:xfrm>
          <a:prstGeom prst="rect">
            <a:avLst/>
          </a:prstGeom>
        </p:spPr>
      </p:pic>
      <p:pic>
        <p:nvPicPr>
          <p:cNvPr id="8" name="Bildobjekt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98" y="2466421"/>
            <a:ext cx="1194418" cy="852019"/>
          </a:xfrm>
          <a:prstGeom prst="rect">
            <a:avLst/>
          </a:prstGeom>
        </p:spPr>
      </p:pic>
      <p:sp>
        <p:nvSpPr>
          <p:cNvPr id="5" name="textruta 4"/>
          <p:cNvSpPr txBox="1"/>
          <p:nvPr/>
        </p:nvSpPr>
        <p:spPr>
          <a:xfrm>
            <a:off x="1678301" y="1129260"/>
            <a:ext cx="6117771" cy="1015663"/>
          </a:xfrm>
          <a:prstGeom prst="rect">
            <a:avLst/>
          </a:prstGeom>
          <a:noFill/>
        </p:spPr>
        <p:txBody>
          <a:bodyPr wrap="square" rtlCol="0">
            <a:spAutoFit/>
          </a:bodyPr>
          <a:lstStyle/>
          <a:p>
            <a:r>
              <a:rPr lang="sv-SE" sz="1000" dirty="0"/>
              <a:t>Tidig standardisering – enhetskretsen som minsta element i </a:t>
            </a:r>
            <a:r>
              <a:rPr lang="sv-SE" sz="1000" dirty="0" smtClean="0"/>
              <a:t>maskinvarukonstruktionen </a:t>
            </a:r>
            <a:r>
              <a:rPr lang="sv-SE" sz="1000" dirty="0"/>
              <a:t>på 1960 talet banade väg för industrialisering av den digitala </a:t>
            </a:r>
            <a:r>
              <a:rPr lang="sv-SE" sz="1000" dirty="0" smtClean="0"/>
              <a:t>tekniken. </a:t>
            </a:r>
            <a:endParaRPr lang="sv-SE" sz="1000" dirty="0"/>
          </a:p>
          <a:p>
            <a:r>
              <a:rPr lang="sv-SE" sz="1000" dirty="0"/>
              <a:t>Nyttjande av integrerade kretsar i flygburna applikationer redan på 1960 </a:t>
            </a:r>
            <a:r>
              <a:rPr lang="sv-SE" sz="1000" dirty="0" smtClean="0"/>
              <a:t>talet.</a:t>
            </a:r>
            <a:endParaRPr lang="sv-SE" sz="1000" dirty="0"/>
          </a:p>
          <a:p>
            <a:r>
              <a:rPr lang="sv-SE" sz="1000" dirty="0"/>
              <a:t>Tidig användning av genompläterade kretskort ökade packningstätheten av </a:t>
            </a:r>
            <a:r>
              <a:rPr lang="sv-SE" sz="1000" dirty="0" smtClean="0"/>
              <a:t>komponenter.</a:t>
            </a:r>
          </a:p>
          <a:p>
            <a:r>
              <a:rPr lang="sv-SE" sz="1000" dirty="0" smtClean="0"/>
              <a:t>Automatiserad </a:t>
            </a:r>
            <a:r>
              <a:rPr lang="sv-SE" sz="1000" dirty="0"/>
              <a:t>ankomstkontroll av komponenter banade väg för tidig felupptäckt och hög </a:t>
            </a:r>
            <a:r>
              <a:rPr lang="sv-SE" sz="1000" dirty="0" smtClean="0"/>
              <a:t>tillförlitlighet.</a:t>
            </a:r>
          </a:p>
          <a:p>
            <a:r>
              <a:rPr lang="sv-SE" sz="1000" dirty="0"/>
              <a:t>Ny filosofi för uppföljning av produkternas tillförlitlighet banade väg för systematiska </a:t>
            </a:r>
            <a:r>
              <a:rPr lang="sv-SE" sz="1000" dirty="0" smtClean="0"/>
              <a:t>produktförbättringar.</a:t>
            </a:r>
            <a:endParaRPr lang="sv-SE" sz="1000" dirty="0"/>
          </a:p>
        </p:txBody>
      </p:sp>
      <p:sp>
        <p:nvSpPr>
          <p:cNvPr id="10" name="textruta 9"/>
          <p:cNvSpPr txBox="1"/>
          <p:nvPr/>
        </p:nvSpPr>
        <p:spPr>
          <a:xfrm>
            <a:off x="1681281" y="2476139"/>
            <a:ext cx="5700826" cy="1015663"/>
          </a:xfrm>
          <a:prstGeom prst="rect">
            <a:avLst/>
          </a:prstGeom>
          <a:noFill/>
        </p:spPr>
        <p:txBody>
          <a:bodyPr wrap="square" rtlCol="0">
            <a:spAutoFit/>
          </a:bodyPr>
          <a:lstStyle/>
          <a:p>
            <a:r>
              <a:rPr lang="sv-SE" sz="1000" dirty="0" smtClean="0"/>
              <a:t>Systemprogramvara med erfarenheter från Besk och Sara gav flygande start.</a:t>
            </a:r>
          </a:p>
          <a:p>
            <a:r>
              <a:rPr lang="sv-SE" sz="1000" dirty="0" smtClean="0"/>
              <a:t>ALGOL </a:t>
            </a:r>
            <a:r>
              <a:rPr lang="sv-SE" sz="1000" dirty="0"/>
              <a:t>Genius – ett nytt programspråk som klarade både tekniska och administrativa </a:t>
            </a:r>
            <a:r>
              <a:rPr lang="sv-SE" sz="1000" dirty="0" smtClean="0"/>
              <a:t>applikationskrav.</a:t>
            </a:r>
            <a:endParaRPr lang="sv-SE" sz="1000" dirty="0"/>
          </a:p>
          <a:p>
            <a:r>
              <a:rPr lang="sv-SE" sz="1000" dirty="0" smtClean="0"/>
              <a:t>Effektiv </a:t>
            </a:r>
            <a:r>
              <a:rPr lang="sv-SE" sz="1000" dirty="0"/>
              <a:t>styrning av bandminnen i första generationens stordatorer – innebar </a:t>
            </a:r>
            <a:r>
              <a:rPr lang="sv-SE" sz="1000" dirty="0" smtClean="0"/>
              <a:t>direktadresserings-möjligheter </a:t>
            </a:r>
            <a:r>
              <a:rPr lang="sv-SE" sz="1000" dirty="0"/>
              <a:t>före skivminnenas </a:t>
            </a:r>
            <a:r>
              <a:rPr lang="sv-SE" sz="1000" dirty="0" smtClean="0"/>
              <a:t>tid.</a:t>
            </a:r>
          </a:p>
          <a:p>
            <a:r>
              <a:rPr lang="sv-SE" sz="1000" dirty="0" smtClean="0"/>
              <a:t>Kundanpassad  programvara både för teknisk och administrativ databehandling i stordatormiljö.</a:t>
            </a:r>
          </a:p>
          <a:p>
            <a:r>
              <a:rPr lang="sv-SE" sz="1000" dirty="0" smtClean="0"/>
              <a:t>Guda-paketeten.</a:t>
            </a:r>
            <a:endParaRPr lang="sv-SE" sz="1000" dirty="0"/>
          </a:p>
        </p:txBody>
      </p:sp>
      <p:pic>
        <p:nvPicPr>
          <p:cNvPr id="11" name="Bildobjekt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6191" y="1014102"/>
            <a:ext cx="904054" cy="1169035"/>
          </a:xfrm>
          <a:prstGeom prst="rect">
            <a:avLst/>
          </a:prstGeom>
        </p:spPr>
      </p:pic>
      <p:sp>
        <p:nvSpPr>
          <p:cNvPr id="12" name="textruta 11"/>
          <p:cNvSpPr txBox="1"/>
          <p:nvPr/>
        </p:nvSpPr>
        <p:spPr>
          <a:xfrm>
            <a:off x="1678301" y="5490203"/>
            <a:ext cx="5993949" cy="553998"/>
          </a:xfrm>
          <a:prstGeom prst="rect">
            <a:avLst/>
          </a:prstGeom>
          <a:noFill/>
        </p:spPr>
        <p:txBody>
          <a:bodyPr wrap="none" rtlCol="0">
            <a:spAutoFit/>
          </a:bodyPr>
          <a:lstStyle/>
          <a:p>
            <a:r>
              <a:rPr lang="sv-SE" sz="1000" dirty="0"/>
              <a:t>Automatiserad bankkassaarbetsplats 1971 - första större skalning av datatekniken i ett nytt </a:t>
            </a:r>
            <a:r>
              <a:rPr lang="sv-SE" sz="1000" dirty="0" smtClean="0"/>
              <a:t>tillämpningsområde.</a:t>
            </a:r>
            <a:endParaRPr lang="sv-SE" sz="1000" dirty="0"/>
          </a:p>
          <a:p>
            <a:r>
              <a:rPr lang="sv-SE" sz="1000" dirty="0"/>
              <a:t>Avancerade lösningar för att skydda kundinformation genom kryptering banade väg för säker </a:t>
            </a:r>
            <a:r>
              <a:rPr lang="sv-SE" sz="1000" dirty="0" smtClean="0"/>
              <a:t>kontanthantering.</a:t>
            </a:r>
            <a:endParaRPr lang="sv-SE" sz="1000" dirty="0"/>
          </a:p>
          <a:p>
            <a:r>
              <a:rPr lang="sv-SE" sz="1000" dirty="0" smtClean="0"/>
              <a:t>Smör- </a:t>
            </a:r>
            <a:r>
              <a:rPr lang="sv-SE" sz="1000" dirty="0"/>
              <a:t>och </a:t>
            </a:r>
            <a:r>
              <a:rPr lang="sv-SE" sz="1000" dirty="0" smtClean="0"/>
              <a:t>brödtillämpningar </a:t>
            </a:r>
            <a:r>
              <a:rPr lang="sv-SE" sz="1000" dirty="0"/>
              <a:t>för minidatorer banade väg för automation i </a:t>
            </a:r>
            <a:r>
              <a:rPr lang="sv-SE" sz="1000" dirty="0" smtClean="0"/>
              <a:t>småföretag.</a:t>
            </a:r>
            <a:endParaRPr lang="sv-SE" sz="1000" dirty="0"/>
          </a:p>
        </p:txBody>
      </p:sp>
      <p:pic>
        <p:nvPicPr>
          <p:cNvPr id="13" name="Bildobjekt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979" y="5244505"/>
            <a:ext cx="1251857" cy="892991"/>
          </a:xfrm>
          <a:prstGeom prst="rect">
            <a:avLst/>
          </a:prstGeom>
        </p:spPr>
      </p:pic>
      <p:sp>
        <p:nvSpPr>
          <p:cNvPr id="14" name="textruta 13"/>
          <p:cNvSpPr txBox="1"/>
          <p:nvPr/>
        </p:nvSpPr>
        <p:spPr>
          <a:xfrm>
            <a:off x="1681282" y="3828430"/>
            <a:ext cx="5840748" cy="1323439"/>
          </a:xfrm>
          <a:prstGeom prst="rect">
            <a:avLst/>
          </a:prstGeom>
          <a:noFill/>
        </p:spPr>
        <p:txBody>
          <a:bodyPr wrap="square" rtlCol="0">
            <a:spAutoFit/>
          </a:bodyPr>
          <a:lstStyle/>
          <a:p>
            <a:r>
              <a:rPr lang="sv-SE" sz="1000" dirty="0"/>
              <a:t>Design av analog-digitalomvandlare - bäddade för realtidsapplikationer i övergången från analoga </a:t>
            </a:r>
            <a:r>
              <a:rPr lang="sv-SE" sz="1000" dirty="0" smtClean="0"/>
              <a:t>maskiner. </a:t>
            </a:r>
            <a:r>
              <a:rPr lang="sv-SE" sz="1000" dirty="0"/>
              <a:t>till digitala. Första generationens CAD system</a:t>
            </a:r>
            <a:r>
              <a:rPr lang="sv-SE" sz="1000" dirty="0" smtClean="0"/>
              <a:t>.</a:t>
            </a:r>
            <a:r>
              <a:rPr lang="sv-SE" sz="1000" dirty="0"/>
              <a:t> </a:t>
            </a:r>
            <a:endParaRPr lang="sv-SE" sz="1000" dirty="0" smtClean="0"/>
          </a:p>
          <a:p>
            <a:r>
              <a:rPr lang="sv-SE" sz="1000" dirty="0" smtClean="0"/>
              <a:t>Stark </a:t>
            </a:r>
            <a:r>
              <a:rPr lang="sv-SE" sz="1000" dirty="0"/>
              <a:t>samverkan mellan </a:t>
            </a:r>
            <a:r>
              <a:rPr lang="sv-SE" sz="1000" dirty="0" smtClean="0"/>
              <a:t>maskinvaru- </a:t>
            </a:r>
            <a:r>
              <a:rPr lang="sv-SE" sz="1000" dirty="0"/>
              <a:t>och </a:t>
            </a:r>
            <a:r>
              <a:rPr lang="sv-SE" sz="1000" dirty="0" smtClean="0"/>
              <a:t>programvarukonstruktörer </a:t>
            </a:r>
            <a:r>
              <a:rPr lang="sv-SE" sz="1000" dirty="0"/>
              <a:t>säkrade goda systemprestanda för </a:t>
            </a:r>
            <a:r>
              <a:rPr lang="sv-SE" sz="1000" dirty="0" smtClean="0"/>
              <a:t>kund i </a:t>
            </a:r>
            <a:r>
              <a:rPr lang="sv-SE" sz="1000" dirty="0"/>
              <a:t>första generationens </a:t>
            </a:r>
            <a:r>
              <a:rPr lang="sv-SE" sz="1000" dirty="0" smtClean="0"/>
              <a:t>datorer och sätter sedan sin prägel på all vidareutveckling inom företaget.</a:t>
            </a:r>
            <a:endParaRPr lang="sv-SE" sz="1000" dirty="0"/>
          </a:p>
          <a:p>
            <a:r>
              <a:rPr lang="sv-SE" sz="1000" dirty="0" smtClean="0"/>
              <a:t>Modulär </a:t>
            </a:r>
            <a:r>
              <a:rPr lang="sv-SE" sz="1000" dirty="0"/>
              <a:t>uppbyggnad för enkel service – steget från D20 till D5 kunde genomföras med ökade krav </a:t>
            </a:r>
            <a:r>
              <a:rPr lang="sv-SE" sz="1000" dirty="0" smtClean="0"/>
              <a:t>på tillförlitlighet </a:t>
            </a:r>
            <a:r>
              <a:rPr lang="sv-SE" sz="1000" dirty="0"/>
              <a:t>och </a:t>
            </a:r>
            <a:r>
              <a:rPr lang="sv-SE" sz="1000" dirty="0" smtClean="0"/>
              <a:t>service.</a:t>
            </a:r>
          </a:p>
          <a:p>
            <a:r>
              <a:rPr lang="sv-SE" sz="1000" dirty="0" smtClean="0"/>
              <a:t>Arbetsplatsbaserade system för distribuerad databehandling.</a:t>
            </a:r>
            <a:endParaRPr lang="sv-SE" sz="1000" dirty="0"/>
          </a:p>
          <a:p>
            <a:r>
              <a:rPr lang="sv-SE" sz="1000" dirty="0" smtClean="0"/>
              <a:t>Avancerad </a:t>
            </a:r>
            <a:r>
              <a:rPr lang="sv-SE" sz="1000" dirty="0"/>
              <a:t>skrivare för skrivning i olika </a:t>
            </a:r>
            <a:r>
              <a:rPr lang="sv-SE" sz="1000" dirty="0" smtClean="0"/>
              <a:t>bankböcker.</a:t>
            </a:r>
            <a:endParaRPr lang="sv-SE" sz="1000" dirty="0"/>
          </a:p>
        </p:txBody>
      </p:sp>
      <p:pic>
        <p:nvPicPr>
          <p:cNvPr id="15" name="Bildobjekt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342" y="3777132"/>
            <a:ext cx="1141130" cy="966157"/>
          </a:xfrm>
          <a:prstGeom prst="rect">
            <a:avLst/>
          </a:prstGeom>
        </p:spPr>
      </p:pic>
      <p:pic>
        <p:nvPicPr>
          <p:cNvPr id="16" name="Bildobjekt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13522" y="5244505"/>
            <a:ext cx="769392" cy="995772"/>
          </a:xfrm>
          <a:prstGeom prst="rect">
            <a:avLst/>
          </a:prstGeom>
        </p:spPr>
      </p:pic>
      <p:sp>
        <p:nvSpPr>
          <p:cNvPr id="18" name="textruta 17"/>
          <p:cNvSpPr txBox="1"/>
          <p:nvPr/>
        </p:nvSpPr>
        <p:spPr>
          <a:xfrm>
            <a:off x="1675321" y="867265"/>
            <a:ext cx="1429879" cy="307777"/>
          </a:xfrm>
          <a:prstGeom prst="rect">
            <a:avLst/>
          </a:prstGeom>
          <a:noFill/>
        </p:spPr>
        <p:txBody>
          <a:bodyPr wrap="none" rtlCol="0">
            <a:spAutoFit/>
          </a:bodyPr>
          <a:lstStyle/>
          <a:p>
            <a:r>
              <a:rPr lang="sv-SE" sz="1400" dirty="0" smtClean="0"/>
              <a:t>Teknik i framkant</a:t>
            </a:r>
            <a:endParaRPr lang="sv-SE" sz="1400" dirty="0"/>
          </a:p>
        </p:txBody>
      </p:sp>
      <p:sp>
        <p:nvSpPr>
          <p:cNvPr id="19" name="textruta 18"/>
          <p:cNvSpPr txBox="1"/>
          <p:nvPr/>
        </p:nvSpPr>
        <p:spPr>
          <a:xfrm>
            <a:off x="1675321" y="3539400"/>
            <a:ext cx="2175852" cy="307777"/>
          </a:xfrm>
          <a:prstGeom prst="rect">
            <a:avLst/>
          </a:prstGeom>
          <a:noFill/>
        </p:spPr>
        <p:txBody>
          <a:bodyPr wrap="none" rtlCol="0">
            <a:spAutoFit/>
          </a:bodyPr>
          <a:lstStyle/>
          <a:p>
            <a:r>
              <a:rPr lang="sv-SE" sz="1400" dirty="0" smtClean="0"/>
              <a:t>Effektiva hårdvarulösningar</a:t>
            </a:r>
            <a:endParaRPr lang="sv-SE" sz="1400" dirty="0"/>
          </a:p>
        </p:txBody>
      </p:sp>
      <p:sp>
        <p:nvSpPr>
          <p:cNvPr id="20" name="textruta 19"/>
          <p:cNvSpPr txBox="1"/>
          <p:nvPr/>
        </p:nvSpPr>
        <p:spPr>
          <a:xfrm>
            <a:off x="1675321" y="5206357"/>
            <a:ext cx="1625381" cy="307777"/>
          </a:xfrm>
          <a:prstGeom prst="rect">
            <a:avLst/>
          </a:prstGeom>
          <a:noFill/>
        </p:spPr>
        <p:txBody>
          <a:bodyPr wrap="none" rtlCol="0">
            <a:spAutoFit/>
          </a:bodyPr>
          <a:lstStyle/>
          <a:p>
            <a:r>
              <a:rPr lang="sv-SE" sz="1400" dirty="0" smtClean="0"/>
              <a:t>Lösningsorientering</a:t>
            </a:r>
            <a:endParaRPr lang="sv-SE" sz="1400" dirty="0"/>
          </a:p>
        </p:txBody>
      </p:sp>
      <p:sp>
        <p:nvSpPr>
          <p:cNvPr id="21" name="textruta 20"/>
          <p:cNvSpPr txBox="1"/>
          <p:nvPr/>
        </p:nvSpPr>
        <p:spPr>
          <a:xfrm>
            <a:off x="1675320" y="2225576"/>
            <a:ext cx="4999061" cy="307777"/>
          </a:xfrm>
          <a:prstGeom prst="rect">
            <a:avLst/>
          </a:prstGeom>
          <a:noFill/>
        </p:spPr>
        <p:txBody>
          <a:bodyPr wrap="none" rtlCol="0">
            <a:spAutoFit/>
          </a:bodyPr>
          <a:lstStyle/>
          <a:p>
            <a:r>
              <a:rPr lang="sv-SE" sz="1400" dirty="0" smtClean="0"/>
              <a:t>Programvara av högsta klass – krav i egen användning satte ribban</a:t>
            </a:r>
            <a:endParaRPr lang="sv-SE" sz="1400" dirty="0"/>
          </a:p>
        </p:txBody>
      </p:sp>
      <p:pic>
        <p:nvPicPr>
          <p:cNvPr id="22" name="Bildobjekt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3345" y="3755337"/>
            <a:ext cx="1009746" cy="1009746"/>
          </a:xfrm>
          <a:prstGeom prst="rect">
            <a:avLst/>
          </a:prstGeom>
        </p:spPr>
      </p:pic>
      <p:pic>
        <p:nvPicPr>
          <p:cNvPr id="23" name="Bildobjekt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8453" y="2400539"/>
            <a:ext cx="1259531" cy="1072119"/>
          </a:xfrm>
          <a:prstGeom prst="rect">
            <a:avLst/>
          </a:prstGeom>
        </p:spPr>
      </p:pic>
      <p:pic>
        <p:nvPicPr>
          <p:cNvPr id="24" name="Bildobjekt 23"/>
          <p:cNvPicPr>
            <a:picLocks noChangeAspect="1"/>
          </p:cNvPicPr>
          <p:nvPr/>
        </p:nvPicPr>
        <p:blipFill>
          <a:blip r:embed="rId10"/>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33124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4"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8907" y="128590"/>
            <a:ext cx="7886700" cy="613735"/>
          </a:xfrm>
        </p:spPr>
        <p:txBody>
          <a:bodyPr>
            <a:normAutofit/>
          </a:bodyPr>
          <a:lstStyle/>
          <a:p>
            <a:r>
              <a:rPr lang="sv-SE" sz="2800" dirty="0">
                <a:solidFill>
                  <a:schemeClr val="accent1">
                    <a:lumMod val="75000"/>
                  </a:schemeClr>
                </a:solidFill>
              </a:rPr>
              <a:t>Vad gjorde Datasaab så framgångsrikt</a:t>
            </a:r>
            <a:endParaRPr lang="sv-SE" sz="28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cxnSp>
        <p:nvCxnSpPr>
          <p:cNvPr id="9" name="Rak 8"/>
          <p:cNvCxnSpPr/>
          <p:nvPr/>
        </p:nvCxnSpPr>
        <p:spPr>
          <a:xfrm flipH="1" flipV="1">
            <a:off x="502650" y="4781959"/>
            <a:ext cx="8120756" cy="2272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ktangel 15"/>
          <p:cNvSpPr/>
          <p:nvPr/>
        </p:nvSpPr>
        <p:spPr>
          <a:xfrm>
            <a:off x="501959" y="4789657"/>
            <a:ext cx="8022922" cy="51584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sv-SE" sz="1000" dirty="0"/>
              <a:t>Tidig sponsor i form av upphandling från Kungliga Flygförvaltningen men också på ledningsnivå i Saab</a:t>
            </a:r>
          </a:p>
        </p:txBody>
      </p:sp>
      <p:sp>
        <p:nvSpPr>
          <p:cNvPr id="18" name="Rektangel 17"/>
          <p:cNvSpPr/>
          <p:nvPr/>
        </p:nvSpPr>
        <p:spPr>
          <a:xfrm>
            <a:off x="674469" y="2816085"/>
            <a:ext cx="1949415" cy="19689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sv-SE" sz="1000" dirty="0">
                <a:solidFill>
                  <a:schemeClr val="tx1"/>
                </a:solidFill>
              </a:rPr>
              <a:t>Landets ledande tekniker fanns inom dåvarande </a:t>
            </a:r>
            <a:r>
              <a:rPr lang="sv-SE" sz="1000" dirty="0" smtClean="0">
                <a:solidFill>
                  <a:schemeClr val="tx1"/>
                </a:solidFill>
              </a:rPr>
              <a:t>R-system på SAAB - </a:t>
            </a:r>
            <a:r>
              <a:rPr lang="sv-SE" sz="1000" dirty="0">
                <a:solidFill>
                  <a:schemeClr val="tx1"/>
                </a:solidFill>
              </a:rPr>
              <a:t>grunden för kritisk massa på ett nytt </a:t>
            </a:r>
            <a:r>
              <a:rPr lang="sv-SE" sz="1000" dirty="0" smtClean="0">
                <a:solidFill>
                  <a:schemeClr val="tx1"/>
                </a:solidFill>
              </a:rPr>
              <a:t>område.</a:t>
            </a:r>
            <a:endParaRPr lang="sv-SE" sz="1000" dirty="0">
              <a:solidFill>
                <a:schemeClr val="tx1"/>
              </a:solidFill>
            </a:endParaRPr>
          </a:p>
        </p:txBody>
      </p:sp>
      <p:sp>
        <p:nvSpPr>
          <p:cNvPr id="19" name="Rektangel 18"/>
          <p:cNvSpPr/>
          <p:nvPr/>
        </p:nvSpPr>
        <p:spPr>
          <a:xfrm>
            <a:off x="2631918" y="1524000"/>
            <a:ext cx="2361423" cy="58465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000" dirty="0"/>
              <a:t>Samverkan med kund – </a:t>
            </a:r>
            <a:endParaRPr lang="sv-SE" sz="1000" dirty="0" smtClean="0"/>
          </a:p>
          <a:p>
            <a:pPr lvl="0" algn="ctr"/>
            <a:r>
              <a:rPr lang="sv-SE" sz="1000" dirty="0" smtClean="0"/>
              <a:t>på </a:t>
            </a:r>
            <a:r>
              <a:rPr lang="sv-SE" sz="1000" dirty="0"/>
              <a:t>individuell basis men också via användarföreningar</a:t>
            </a:r>
          </a:p>
        </p:txBody>
      </p:sp>
      <p:sp>
        <p:nvSpPr>
          <p:cNvPr id="20" name="Rektangel 19"/>
          <p:cNvSpPr/>
          <p:nvPr/>
        </p:nvSpPr>
        <p:spPr>
          <a:xfrm>
            <a:off x="5000820" y="1247753"/>
            <a:ext cx="1717150" cy="76800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000" dirty="0" smtClean="0"/>
              <a:t>Genuint </a:t>
            </a:r>
            <a:r>
              <a:rPr lang="sv-SE" sz="1000" dirty="0"/>
              <a:t>intresse för att lösa kundens problem och förmåga att omsätta teknik till nytta i kundens förädlingsprocess</a:t>
            </a:r>
          </a:p>
        </p:txBody>
      </p:sp>
      <p:sp>
        <p:nvSpPr>
          <p:cNvPr id="21" name="Rektangel 20"/>
          <p:cNvSpPr/>
          <p:nvPr/>
        </p:nvSpPr>
        <p:spPr>
          <a:xfrm>
            <a:off x="6726004" y="1140357"/>
            <a:ext cx="1798877" cy="8764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000" dirty="0"/>
              <a:t>En unik företagskultur - trots hierarkier i organisationen och arvet från bruksmiljön, flyget, så fanns ingen byråkrati eller rädsla för att göra fel</a:t>
            </a:r>
          </a:p>
        </p:txBody>
      </p:sp>
      <p:sp>
        <p:nvSpPr>
          <p:cNvPr id="23" name="Rektangel 22"/>
          <p:cNvSpPr/>
          <p:nvPr/>
        </p:nvSpPr>
        <p:spPr>
          <a:xfrm>
            <a:off x="2631920" y="2106475"/>
            <a:ext cx="2361422" cy="26831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sv-SE" sz="1000" dirty="0">
                <a:solidFill>
                  <a:schemeClr val="tx1"/>
                </a:solidFill>
              </a:rPr>
              <a:t>SEV, Skandinaviska Elverk inleder diskussion med Saab om hur deras kraftbalansproblem ska lösas – finns i bakgrunden under utvecklingsarbetet med D21. När D21 inte kan nyttjas till 100% av SEV så skaffar Saab externa kunder åt SEV för att få bättre ekonomi i deras </a:t>
            </a:r>
            <a:r>
              <a:rPr lang="sv-SE" sz="1000" dirty="0" smtClean="0">
                <a:solidFill>
                  <a:schemeClr val="tx1"/>
                </a:solidFill>
              </a:rPr>
              <a:t>användning.</a:t>
            </a:r>
            <a:endParaRPr lang="sv-SE" sz="1000" dirty="0">
              <a:solidFill>
                <a:schemeClr val="tx1"/>
              </a:solidFill>
            </a:endParaRPr>
          </a:p>
          <a:p>
            <a:pPr algn="ctr"/>
            <a:endParaRPr lang="sv-SE" sz="400" dirty="0">
              <a:solidFill>
                <a:schemeClr val="tx1"/>
              </a:solidFill>
            </a:endParaRPr>
          </a:p>
        </p:txBody>
      </p:sp>
      <p:sp>
        <p:nvSpPr>
          <p:cNvPr id="26" name="Rektangel 25"/>
          <p:cNvSpPr/>
          <p:nvPr/>
        </p:nvSpPr>
        <p:spPr>
          <a:xfrm>
            <a:off x="675798" y="2027887"/>
            <a:ext cx="1948086" cy="78141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000" dirty="0"/>
              <a:t>En grupp människor med genuint teknikintresse satte scenen och förmådde skala upp genom organisk tillväxt</a:t>
            </a:r>
          </a:p>
        </p:txBody>
      </p:sp>
      <p:sp>
        <p:nvSpPr>
          <p:cNvPr id="27" name="Rektangel 26"/>
          <p:cNvSpPr/>
          <p:nvPr/>
        </p:nvSpPr>
        <p:spPr>
          <a:xfrm>
            <a:off x="4993340" y="2022542"/>
            <a:ext cx="1727543" cy="2754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a:buFont typeface="Arial" panose="020B0604020202020204" pitchFamily="34" charset="0"/>
              <a:buChar char="•"/>
            </a:pPr>
            <a:r>
              <a:rPr lang="sv-SE" sz="1000" dirty="0">
                <a:solidFill>
                  <a:schemeClr val="tx1"/>
                </a:solidFill>
              </a:rPr>
              <a:t>Kockums – Saab utvecklade i samverkan med Kockums programspråket Koch, baserat på Algol Genius, för att numeriskt beskriva fartygens </a:t>
            </a:r>
            <a:r>
              <a:rPr lang="sv-SE" sz="1000" dirty="0" smtClean="0">
                <a:solidFill>
                  <a:schemeClr val="tx1"/>
                </a:solidFill>
              </a:rPr>
              <a:t>form. </a:t>
            </a:r>
            <a:endParaRPr lang="sv-SE" sz="1000" dirty="0">
              <a:solidFill>
                <a:schemeClr val="tx1"/>
              </a:solidFill>
            </a:endParaRPr>
          </a:p>
          <a:p>
            <a:pPr marL="171450" lvl="1" indent="-171450">
              <a:buFont typeface="Arial" panose="020B0604020202020204" pitchFamily="34" charset="0"/>
              <a:buChar char="•"/>
            </a:pPr>
            <a:endParaRPr lang="sv-SE" sz="900" dirty="0" smtClean="0">
              <a:solidFill>
                <a:schemeClr val="tx1"/>
              </a:solidFill>
            </a:endParaRPr>
          </a:p>
          <a:p>
            <a:pPr algn="ctr"/>
            <a:endParaRPr lang="sv-SE" sz="200" dirty="0">
              <a:solidFill>
                <a:schemeClr val="tx1"/>
              </a:solidFill>
            </a:endParaRPr>
          </a:p>
        </p:txBody>
      </p:sp>
      <p:sp>
        <p:nvSpPr>
          <p:cNvPr id="28" name="Rektangel 27"/>
          <p:cNvSpPr/>
          <p:nvPr/>
        </p:nvSpPr>
        <p:spPr>
          <a:xfrm>
            <a:off x="6720884" y="2017059"/>
            <a:ext cx="1804551" cy="27670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1" indent="-171450">
              <a:buFont typeface="Arial" panose="020B0604020202020204" pitchFamily="34" charset="0"/>
              <a:buChar char="•"/>
            </a:pPr>
            <a:r>
              <a:rPr lang="sv-SE" sz="1000" dirty="0">
                <a:solidFill>
                  <a:schemeClr val="tx1"/>
                </a:solidFill>
              </a:rPr>
              <a:t>Högt i tak – det var OK att knacka på hos Viggo Wentzel och lämna förslag, i stort som </a:t>
            </a:r>
            <a:r>
              <a:rPr lang="sv-SE" sz="1000" dirty="0" smtClean="0">
                <a:solidFill>
                  <a:schemeClr val="tx1"/>
                </a:solidFill>
              </a:rPr>
              <a:t>smått.</a:t>
            </a:r>
            <a:endParaRPr lang="sv-SE" sz="1000" dirty="0">
              <a:solidFill>
                <a:schemeClr val="tx1"/>
              </a:solidFill>
            </a:endParaRPr>
          </a:p>
          <a:p>
            <a:pPr marL="171450" lvl="1" indent="-171450">
              <a:buFont typeface="Arial" panose="020B0604020202020204" pitchFamily="34" charset="0"/>
              <a:buChar char="•"/>
            </a:pPr>
            <a:endParaRPr lang="sv-SE" sz="900" dirty="0" smtClean="0">
              <a:solidFill>
                <a:schemeClr val="tx1"/>
              </a:solidFill>
            </a:endParaRPr>
          </a:p>
          <a:p>
            <a:pPr algn="ctr"/>
            <a:endParaRPr lang="sv-SE" sz="200" dirty="0">
              <a:solidFill>
                <a:schemeClr val="tx1"/>
              </a:solidFill>
            </a:endParaRPr>
          </a:p>
        </p:txBody>
      </p:sp>
      <p:sp>
        <p:nvSpPr>
          <p:cNvPr id="29" name="Rektangel 28"/>
          <p:cNvSpPr/>
          <p:nvPr/>
        </p:nvSpPr>
        <p:spPr>
          <a:xfrm>
            <a:off x="501959" y="5310115"/>
            <a:ext cx="8022922" cy="733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defRPr/>
            </a:pPr>
            <a:r>
              <a:rPr lang="sv-SE" sz="1000" dirty="0">
                <a:solidFill>
                  <a:schemeClr val="tx1"/>
                </a:solidFill>
              </a:rPr>
              <a:t>R-system fick beställningen, projektspecifikation för robot 330 – i roboten skulle finnas en digital </a:t>
            </a:r>
            <a:r>
              <a:rPr lang="sv-SE" sz="1000" dirty="0" smtClean="0">
                <a:solidFill>
                  <a:schemeClr val="tx1"/>
                </a:solidFill>
              </a:rPr>
              <a:t>räkne enhet.</a:t>
            </a:r>
            <a:endParaRPr lang="sv-SE" sz="1000" dirty="0">
              <a:solidFill>
                <a:schemeClr val="tx1"/>
              </a:solidFill>
            </a:endParaRPr>
          </a:p>
          <a:p>
            <a:pPr marL="171450" indent="-171450">
              <a:buFont typeface="Arial" panose="020B0604020202020204" pitchFamily="34" charset="0"/>
              <a:buChar char="•"/>
              <a:defRPr/>
            </a:pPr>
            <a:endParaRPr lang="sv-SE" sz="900" dirty="0">
              <a:solidFill>
                <a:schemeClr val="tx1"/>
              </a:solidFill>
            </a:endParaRPr>
          </a:p>
        </p:txBody>
      </p:sp>
      <p:sp>
        <p:nvSpPr>
          <p:cNvPr id="34" name="textruta 33"/>
          <p:cNvSpPr txBox="1"/>
          <p:nvPr/>
        </p:nvSpPr>
        <p:spPr>
          <a:xfrm>
            <a:off x="478951" y="979079"/>
            <a:ext cx="1620252" cy="369332"/>
          </a:xfrm>
          <a:prstGeom prst="rect">
            <a:avLst/>
          </a:prstGeom>
          <a:noFill/>
        </p:spPr>
        <p:txBody>
          <a:bodyPr wrap="none" rtlCol="0">
            <a:spAutoFit/>
          </a:bodyPr>
          <a:lstStyle/>
          <a:p>
            <a:r>
              <a:rPr lang="sv-SE" dirty="0" smtClean="0"/>
              <a:t>Värdeskapande</a:t>
            </a:r>
            <a:endParaRPr lang="sv-SE" dirty="0"/>
          </a:p>
        </p:txBody>
      </p:sp>
      <p:cxnSp>
        <p:nvCxnSpPr>
          <p:cNvPr id="38" name="Rak pil 37"/>
          <p:cNvCxnSpPr/>
          <p:nvPr/>
        </p:nvCxnSpPr>
        <p:spPr>
          <a:xfrm flipV="1">
            <a:off x="662590" y="1465018"/>
            <a:ext cx="0" cy="3310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0" name="Bildobjekt 39"/>
          <p:cNvPicPr>
            <a:picLocks noChangeAspect="1"/>
          </p:cNvPicPr>
          <p:nvPr/>
        </p:nvPicPr>
        <p:blipFill>
          <a:blip r:embed="rId2"/>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9794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3" grpId="0" animBg="1"/>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6579" y="167903"/>
            <a:ext cx="7886700" cy="405839"/>
          </a:xfrm>
        </p:spPr>
        <p:txBody>
          <a:bodyPr>
            <a:noAutofit/>
          </a:bodyPr>
          <a:lstStyle/>
          <a:p>
            <a:r>
              <a:rPr lang="sv-SE" sz="2800" dirty="0">
                <a:solidFill>
                  <a:schemeClr val="accent1">
                    <a:lumMod val="75000"/>
                  </a:schemeClr>
                </a:solidFill>
              </a:rPr>
              <a:t>Vad kan vi lära av framgångssagan Datasaab</a:t>
            </a:r>
            <a:endParaRPr lang="sv-SE" sz="28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grpSp>
        <p:nvGrpSpPr>
          <p:cNvPr id="11" name="Grupp 10"/>
          <p:cNvGrpSpPr/>
          <p:nvPr/>
        </p:nvGrpSpPr>
        <p:grpSpPr>
          <a:xfrm>
            <a:off x="2429433" y="2216343"/>
            <a:ext cx="4876914" cy="2741990"/>
            <a:chOff x="1237130" y="1066053"/>
            <a:chExt cx="7174223" cy="4213387"/>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30" y="1771837"/>
              <a:ext cx="5397500" cy="2984500"/>
            </a:xfrm>
            <a:prstGeom prst="rect">
              <a:avLst/>
            </a:prstGeom>
          </p:spPr>
        </p:pic>
        <p:sp>
          <p:nvSpPr>
            <p:cNvPr id="8" name="textruta 7"/>
            <p:cNvSpPr txBox="1"/>
            <p:nvPr/>
          </p:nvSpPr>
          <p:spPr>
            <a:xfrm>
              <a:off x="4527176" y="4640979"/>
              <a:ext cx="3549427" cy="638461"/>
            </a:xfrm>
            <a:prstGeom prst="rect">
              <a:avLst/>
            </a:prstGeom>
            <a:noFill/>
            <a:ln>
              <a:solidFill>
                <a:schemeClr val="accent1">
                  <a:lumMod val="75000"/>
                </a:schemeClr>
              </a:solidFill>
            </a:ln>
          </p:spPr>
          <p:txBody>
            <a:bodyPr wrap="none" rtlCol="0">
              <a:spAutoFit/>
            </a:bodyPr>
            <a:lstStyle/>
            <a:p>
              <a:r>
                <a:rPr lang="sv-SE" sz="1050" i="1" dirty="0" smtClean="0"/>
                <a:t>Konsolidering</a:t>
              </a:r>
            </a:p>
            <a:p>
              <a:r>
                <a:rPr lang="sv-SE" sz="1050" dirty="0" smtClean="0"/>
                <a:t>- Sperry-Univac tar över tunga D20 linjen</a:t>
              </a:r>
              <a:endParaRPr lang="sv-SE" sz="1050" dirty="0"/>
            </a:p>
          </p:txBody>
        </p:sp>
        <p:sp>
          <p:nvSpPr>
            <p:cNvPr id="9" name="Frihandsfigur 8"/>
            <p:cNvSpPr/>
            <p:nvPr/>
          </p:nvSpPr>
          <p:spPr>
            <a:xfrm>
              <a:off x="4527176" y="2034806"/>
              <a:ext cx="3316942" cy="1084912"/>
            </a:xfrm>
            <a:custGeom>
              <a:avLst/>
              <a:gdLst>
                <a:gd name="connsiteX0" fmla="*/ 0 w 3316942"/>
                <a:gd name="connsiteY0" fmla="*/ 1084912 h 1084912"/>
                <a:gd name="connsiteX1" fmla="*/ 259977 w 3316942"/>
                <a:gd name="connsiteY1" fmla="*/ 851829 h 1084912"/>
                <a:gd name="connsiteX2" fmla="*/ 672353 w 3316942"/>
                <a:gd name="connsiteY2" fmla="*/ 636676 h 1084912"/>
                <a:gd name="connsiteX3" fmla="*/ 1371600 w 3316942"/>
                <a:gd name="connsiteY3" fmla="*/ 645641 h 1084912"/>
                <a:gd name="connsiteX4" fmla="*/ 2034989 w 3316942"/>
                <a:gd name="connsiteY4" fmla="*/ 367735 h 1084912"/>
                <a:gd name="connsiteX5" fmla="*/ 2563906 w 3316942"/>
                <a:gd name="connsiteY5" fmla="*/ 9147 h 1084912"/>
                <a:gd name="connsiteX6" fmla="*/ 3316942 w 3316942"/>
                <a:gd name="connsiteY6" fmla="*/ 98794 h 1084912"/>
                <a:gd name="connsiteX7" fmla="*/ 3316942 w 3316942"/>
                <a:gd name="connsiteY7" fmla="*/ 98794 h 1084912"/>
                <a:gd name="connsiteX8" fmla="*/ 3316942 w 3316942"/>
                <a:gd name="connsiteY8" fmla="*/ 98794 h 108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6942" h="1084912">
                  <a:moveTo>
                    <a:pt x="0" y="1084912"/>
                  </a:moveTo>
                  <a:cubicBezTo>
                    <a:pt x="73959" y="1005723"/>
                    <a:pt x="147918" y="926535"/>
                    <a:pt x="259977" y="851829"/>
                  </a:cubicBezTo>
                  <a:cubicBezTo>
                    <a:pt x="372036" y="777123"/>
                    <a:pt x="487083" y="671041"/>
                    <a:pt x="672353" y="636676"/>
                  </a:cubicBezTo>
                  <a:cubicBezTo>
                    <a:pt x="857623" y="602311"/>
                    <a:pt x="1144494" y="690464"/>
                    <a:pt x="1371600" y="645641"/>
                  </a:cubicBezTo>
                  <a:cubicBezTo>
                    <a:pt x="1598706" y="600818"/>
                    <a:pt x="1836271" y="473817"/>
                    <a:pt x="2034989" y="367735"/>
                  </a:cubicBezTo>
                  <a:cubicBezTo>
                    <a:pt x="2233707" y="261653"/>
                    <a:pt x="2350247" y="53970"/>
                    <a:pt x="2563906" y="9147"/>
                  </a:cubicBezTo>
                  <a:cubicBezTo>
                    <a:pt x="2777565" y="-35676"/>
                    <a:pt x="3316942" y="98794"/>
                    <a:pt x="3316942" y="98794"/>
                  </a:cubicBezTo>
                  <a:lnTo>
                    <a:pt x="3316942" y="98794"/>
                  </a:lnTo>
                  <a:lnTo>
                    <a:pt x="3316942" y="98794"/>
                  </a:lnTo>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4281830" y="1066053"/>
              <a:ext cx="4129523" cy="886752"/>
            </a:xfrm>
            <a:prstGeom prst="rect">
              <a:avLst/>
            </a:prstGeom>
            <a:noFill/>
            <a:ln>
              <a:solidFill>
                <a:schemeClr val="accent1">
                  <a:lumMod val="75000"/>
                </a:schemeClr>
              </a:solidFill>
            </a:ln>
          </p:spPr>
          <p:txBody>
            <a:bodyPr wrap="none" rtlCol="0">
              <a:spAutoFit/>
            </a:bodyPr>
            <a:lstStyle/>
            <a:p>
              <a:r>
                <a:rPr lang="sv-SE" sz="1050" i="1" dirty="0" smtClean="0"/>
                <a:t>Specialisering</a:t>
              </a:r>
            </a:p>
            <a:p>
              <a:r>
                <a:rPr lang="sv-SE" sz="1050" dirty="0" smtClean="0"/>
                <a:t>Bank och små minidator-baserade affärssystem</a:t>
              </a:r>
            </a:p>
            <a:p>
              <a:r>
                <a:rPr lang="sv-SE" sz="1050" dirty="0"/>
                <a:t>b</a:t>
              </a:r>
              <a:r>
                <a:rPr lang="sv-SE" sz="1050" dirty="0" smtClean="0"/>
                <a:t>lev </a:t>
              </a:r>
              <a:r>
                <a:rPr lang="sv-SE" sz="1050" dirty="0" smtClean="0"/>
                <a:t>Datasaabs</a:t>
              </a:r>
              <a:r>
                <a:rPr lang="sv-SE" sz="1050" dirty="0" smtClean="0"/>
                <a:t> bas </a:t>
              </a:r>
              <a:r>
                <a:rPr lang="sv-SE" sz="1050" dirty="0" smtClean="0"/>
                <a:t>för internationell expansion</a:t>
              </a:r>
              <a:endParaRPr lang="sv-SE" sz="1050" dirty="0"/>
            </a:p>
          </p:txBody>
        </p:sp>
      </p:grpSp>
      <p:sp>
        <p:nvSpPr>
          <p:cNvPr id="12" name="textruta 11"/>
          <p:cNvSpPr txBox="1"/>
          <p:nvPr/>
        </p:nvSpPr>
        <p:spPr>
          <a:xfrm>
            <a:off x="579313" y="2356540"/>
            <a:ext cx="1703294" cy="674031"/>
          </a:xfrm>
          <a:prstGeom prst="rect">
            <a:avLst/>
          </a:prstGeom>
          <a:noFill/>
        </p:spPr>
        <p:txBody>
          <a:bodyPr wrap="square" rtlCol="0">
            <a:spAutoFit/>
          </a:bodyPr>
          <a:lstStyle/>
          <a:p>
            <a:pPr lvl="0">
              <a:lnSpc>
                <a:spcPct val="90000"/>
              </a:lnSpc>
              <a:spcBef>
                <a:spcPts val="1000"/>
              </a:spcBef>
            </a:pPr>
            <a:r>
              <a:rPr lang="sv-SE" sz="1050" dirty="0">
                <a:solidFill>
                  <a:prstClr val="black"/>
                </a:solidFill>
              </a:rPr>
              <a:t>Ett nytt teknikområde måste kunna skalas kompetensmässigt men också </a:t>
            </a:r>
            <a:r>
              <a:rPr lang="sv-SE" sz="1050" dirty="0" smtClean="0">
                <a:solidFill>
                  <a:prstClr val="black"/>
                </a:solidFill>
              </a:rPr>
              <a:t>industriellt.</a:t>
            </a:r>
            <a:endParaRPr lang="sv-SE" sz="1050" dirty="0">
              <a:solidFill>
                <a:prstClr val="black"/>
              </a:solidFill>
            </a:endParaRPr>
          </a:p>
        </p:txBody>
      </p:sp>
      <p:sp>
        <p:nvSpPr>
          <p:cNvPr id="13" name="textruta 12"/>
          <p:cNvSpPr txBox="1"/>
          <p:nvPr/>
        </p:nvSpPr>
        <p:spPr>
          <a:xfrm>
            <a:off x="2557015" y="4989466"/>
            <a:ext cx="1631576" cy="1110304"/>
          </a:xfrm>
          <a:prstGeom prst="rect">
            <a:avLst/>
          </a:prstGeom>
          <a:noFill/>
        </p:spPr>
        <p:txBody>
          <a:bodyPr wrap="square" rtlCol="0">
            <a:spAutoFit/>
          </a:bodyPr>
          <a:lstStyle/>
          <a:p>
            <a:pPr lvl="0">
              <a:lnSpc>
                <a:spcPct val="90000"/>
              </a:lnSpc>
              <a:spcBef>
                <a:spcPts val="1000"/>
              </a:spcBef>
            </a:pPr>
            <a:r>
              <a:rPr lang="sv-SE" sz="1050" dirty="0">
                <a:solidFill>
                  <a:prstClr val="black"/>
                </a:solidFill>
              </a:rPr>
              <a:t>Samverkan med kund i tidig utvecklingsfas har sina risker men ger den nödvändiga bekräftelsen på vilken kundnytta som adresseras och till vilken </a:t>
            </a:r>
            <a:r>
              <a:rPr lang="sv-SE" sz="1050" dirty="0" smtClean="0">
                <a:solidFill>
                  <a:prstClr val="black"/>
                </a:solidFill>
              </a:rPr>
              <a:t>kostnad.</a:t>
            </a:r>
            <a:endParaRPr lang="sv-SE" sz="1050" dirty="0">
              <a:solidFill>
                <a:prstClr val="black"/>
              </a:solidFill>
            </a:endParaRPr>
          </a:p>
        </p:txBody>
      </p:sp>
      <p:sp>
        <p:nvSpPr>
          <p:cNvPr id="14" name="textruta 13"/>
          <p:cNvSpPr txBox="1"/>
          <p:nvPr/>
        </p:nvSpPr>
        <p:spPr>
          <a:xfrm>
            <a:off x="2537017" y="1200545"/>
            <a:ext cx="1962150" cy="674031"/>
          </a:xfrm>
          <a:prstGeom prst="rect">
            <a:avLst/>
          </a:prstGeom>
          <a:noFill/>
        </p:spPr>
        <p:txBody>
          <a:bodyPr wrap="square" rtlCol="0">
            <a:spAutoFit/>
          </a:bodyPr>
          <a:lstStyle/>
          <a:p>
            <a:pPr lvl="0">
              <a:lnSpc>
                <a:spcPct val="90000"/>
              </a:lnSpc>
              <a:spcBef>
                <a:spcPts val="1000"/>
              </a:spcBef>
            </a:pPr>
            <a:r>
              <a:rPr lang="sv-SE" sz="1050" dirty="0">
                <a:solidFill>
                  <a:prstClr val="black"/>
                </a:solidFill>
              </a:rPr>
              <a:t>Datasaab lyckades i nischer som Bank etablera sig internationellt främst som en följd av NTP </a:t>
            </a:r>
            <a:r>
              <a:rPr lang="sv-SE" sz="1050" dirty="0" smtClean="0">
                <a:solidFill>
                  <a:prstClr val="black"/>
                </a:solidFill>
              </a:rPr>
              <a:t>projektet.</a:t>
            </a:r>
            <a:endParaRPr lang="sv-SE" sz="1050" dirty="0">
              <a:solidFill>
                <a:prstClr val="black"/>
              </a:solidFill>
            </a:endParaRPr>
          </a:p>
        </p:txBody>
      </p:sp>
      <p:sp>
        <p:nvSpPr>
          <p:cNvPr id="15" name="textruta 14"/>
          <p:cNvSpPr txBox="1"/>
          <p:nvPr/>
        </p:nvSpPr>
        <p:spPr>
          <a:xfrm>
            <a:off x="5378820" y="1204536"/>
            <a:ext cx="2811285" cy="528606"/>
          </a:xfrm>
          <a:prstGeom prst="rect">
            <a:avLst/>
          </a:prstGeom>
          <a:noFill/>
        </p:spPr>
        <p:txBody>
          <a:bodyPr wrap="square" rtlCol="0">
            <a:spAutoFit/>
          </a:bodyPr>
          <a:lstStyle/>
          <a:p>
            <a:pPr lvl="0">
              <a:lnSpc>
                <a:spcPct val="90000"/>
              </a:lnSpc>
              <a:spcBef>
                <a:spcPts val="1000"/>
              </a:spcBef>
            </a:pPr>
            <a:r>
              <a:rPr lang="sv-SE" sz="1050" dirty="0">
                <a:solidFill>
                  <a:prstClr val="black"/>
                </a:solidFill>
              </a:rPr>
              <a:t>Att bygga en internationell marknad för systemprodukteter i egen regi kostar stora </a:t>
            </a:r>
            <a:r>
              <a:rPr lang="sv-SE" sz="1050" dirty="0" smtClean="0">
                <a:solidFill>
                  <a:prstClr val="black"/>
                </a:solidFill>
              </a:rPr>
              <a:t>pengar.</a:t>
            </a:r>
            <a:endParaRPr lang="sv-SE" sz="1050" dirty="0">
              <a:solidFill>
                <a:prstClr val="black"/>
              </a:solidFill>
            </a:endParaRPr>
          </a:p>
        </p:txBody>
      </p:sp>
      <p:sp>
        <p:nvSpPr>
          <p:cNvPr id="16" name="textruta 15"/>
          <p:cNvSpPr txBox="1"/>
          <p:nvPr/>
        </p:nvSpPr>
        <p:spPr>
          <a:xfrm rot="10800000" flipV="1">
            <a:off x="566957" y="4589149"/>
            <a:ext cx="1577788" cy="383182"/>
          </a:xfrm>
          <a:prstGeom prst="rect">
            <a:avLst/>
          </a:prstGeom>
          <a:noFill/>
        </p:spPr>
        <p:txBody>
          <a:bodyPr wrap="square" rtlCol="0">
            <a:spAutoFit/>
          </a:bodyPr>
          <a:lstStyle/>
          <a:p>
            <a:pPr lvl="0">
              <a:lnSpc>
                <a:spcPct val="90000"/>
              </a:lnSpc>
              <a:spcBef>
                <a:spcPts val="1000"/>
              </a:spcBef>
            </a:pPr>
            <a:r>
              <a:rPr lang="sv-SE" sz="1050" dirty="0">
                <a:solidFill>
                  <a:prstClr val="black"/>
                </a:solidFill>
              </a:rPr>
              <a:t>Ny teknik kräver uthålliga </a:t>
            </a:r>
            <a:r>
              <a:rPr lang="sv-SE" sz="1050" dirty="0" smtClean="0">
                <a:solidFill>
                  <a:prstClr val="black"/>
                </a:solidFill>
              </a:rPr>
              <a:t>investerare.</a:t>
            </a:r>
            <a:endParaRPr lang="sv-SE" sz="1050" dirty="0">
              <a:solidFill>
                <a:prstClr val="black"/>
              </a:solidFill>
            </a:endParaRPr>
          </a:p>
        </p:txBody>
      </p:sp>
      <p:sp>
        <p:nvSpPr>
          <p:cNvPr id="17" name="textruta 16"/>
          <p:cNvSpPr txBox="1"/>
          <p:nvPr/>
        </p:nvSpPr>
        <p:spPr>
          <a:xfrm>
            <a:off x="4623277" y="5356649"/>
            <a:ext cx="3647514" cy="383182"/>
          </a:xfrm>
          <a:prstGeom prst="rect">
            <a:avLst/>
          </a:prstGeom>
          <a:noFill/>
        </p:spPr>
        <p:txBody>
          <a:bodyPr wrap="square" rtlCol="0">
            <a:spAutoFit/>
          </a:bodyPr>
          <a:lstStyle/>
          <a:p>
            <a:pPr lvl="0">
              <a:lnSpc>
                <a:spcPct val="90000"/>
              </a:lnSpc>
              <a:spcBef>
                <a:spcPts val="1000"/>
              </a:spcBef>
            </a:pPr>
            <a:r>
              <a:rPr lang="sv-SE" sz="1050" dirty="0" smtClean="0">
                <a:solidFill>
                  <a:prstClr val="black"/>
                </a:solidFill>
              </a:rPr>
              <a:t>Sverige är en liten marknad – </a:t>
            </a:r>
            <a:r>
              <a:rPr lang="sv-SE" sz="1050" dirty="0">
                <a:solidFill>
                  <a:prstClr val="black"/>
                </a:solidFill>
              </a:rPr>
              <a:t>internationalisering </a:t>
            </a:r>
            <a:r>
              <a:rPr lang="sv-SE" sz="1050" dirty="0" smtClean="0">
                <a:solidFill>
                  <a:prstClr val="black"/>
                </a:solidFill>
              </a:rPr>
              <a:t>krävs och det </a:t>
            </a:r>
            <a:r>
              <a:rPr lang="sv-SE" sz="1050" dirty="0">
                <a:solidFill>
                  <a:prstClr val="black"/>
                </a:solidFill>
              </a:rPr>
              <a:t>behövs en strategi för detta redan i den inledande fasen. </a:t>
            </a:r>
            <a:endParaRPr lang="sv-SE" sz="1050" dirty="0" smtClean="0">
              <a:solidFill>
                <a:prstClr val="black"/>
              </a:solidFill>
            </a:endParaRPr>
          </a:p>
        </p:txBody>
      </p:sp>
      <p:sp>
        <p:nvSpPr>
          <p:cNvPr id="18" name="textruta 17"/>
          <p:cNvSpPr txBox="1"/>
          <p:nvPr/>
        </p:nvSpPr>
        <p:spPr>
          <a:xfrm>
            <a:off x="603009" y="2019530"/>
            <a:ext cx="871018" cy="369332"/>
          </a:xfrm>
          <a:prstGeom prst="rect">
            <a:avLst/>
          </a:prstGeom>
          <a:noFill/>
        </p:spPr>
        <p:txBody>
          <a:bodyPr wrap="square" rtlCol="0">
            <a:spAutoFit/>
          </a:bodyPr>
          <a:lstStyle/>
          <a:p>
            <a:r>
              <a:rPr lang="sv-SE" i="1" dirty="0" smtClean="0"/>
              <a:t>Skala</a:t>
            </a:r>
            <a:endParaRPr lang="sv-SE" i="1" dirty="0"/>
          </a:p>
        </p:txBody>
      </p:sp>
      <p:sp>
        <p:nvSpPr>
          <p:cNvPr id="19" name="textruta 18"/>
          <p:cNvSpPr txBox="1"/>
          <p:nvPr/>
        </p:nvSpPr>
        <p:spPr>
          <a:xfrm>
            <a:off x="556549" y="4273129"/>
            <a:ext cx="1290180" cy="369332"/>
          </a:xfrm>
          <a:prstGeom prst="rect">
            <a:avLst/>
          </a:prstGeom>
          <a:noFill/>
        </p:spPr>
        <p:txBody>
          <a:bodyPr wrap="square" rtlCol="0">
            <a:spAutoFit/>
          </a:bodyPr>
          <a:lstStyle/>
          <a:p>
            <a:r>
              <a:rPr lang="sv-SE" i="1" dirty="0" smtClean="0"/>
              <a:t>Investerare</a:t>
            </a:r>
            <a:endParaRPr lang="sv-SE" i="1" dirty="0"/>
          </a:p>
        </p:txBody>
      </p:sp>
      <p:sp>
        <p:nvSpPr>
          <p:cNvPr id="20" name="textruta 19"/>
          <p:cNvSpPr txBox="1"/>
          <p:nvPr/>
        </p:nvSpPr>
        <p:spPr>
          <a:xfrm>
            <a:off x="2522515" y="890616"/>
            <a:ext cx="2100762" cy="369332"/>
          </a:xfrm>
          <a:prstGeom prst="rect">
            <a:avLst/>
          </a:prstGeom>
          <a:noFill/>
        </p:spPr>
        <p:txBody>
          <a:bodyPr wrap="square" rtlCol="0">
            <a:spAutoFit/>
          </a:bodyPr>
          <a:lstStyle/>
          <a:p>
            <a:r>
              <a:rPr lang="sv-SE" i="1" dirty="0" smtClean="0"/>
              <a:t>Specialisering</a:t>
            </a:r>
            <a:endParaRPr lang="sv-SE" i="1" dirty="0"/>
          </a:p>
        </p:txBody>
      </p:sp>
      <p:sp>
        <p:nvSpPr>
          <p:cNvPr id="21" name="textruta 20"/>
          <p:cNvSpPr txBox="1"/>
          <p:nvPr/>
        </p:nvSpPr>
        <p:spPr>
          <a:xfrm>
            <a:off x="5378820" y="878261"/>
            <a:ext cx="2609759" cy="369332"/>
          </a:xfrm>
          <a:prstGeom prst="rect">
            <a:avLst/>
          </a:prstGeom>
          <a:noFill/>
        </p:spPr>
        <p:txBody>
          <a:bodyPr wrap="square" rtlCol="0">
            <a:spAutoFit/>
          </a:bodyPr>
          <a:lstStyle/>
          <a:p>
            <a:r>
              <a:rPr lang="sv-SE" i="1" dirty="0" smtClean="0"/>
              <a:t>Internationell expansion</a:t>
            </a:r>
            <a:endParaRPr lang="sv-SE" i="1" dirty="0"/>
          </a:p>
        </p:txBody>
      </p:sp>
      <p:sp>
        <p:nvSpPr>
          <p:cNvPr id="22" name="textruta 21"/>
          <p:cNvSpPr txBox="1"/>
          <p:nvPr/>
        </p:nvSpPr>
        <p:spPr>
          <a:xfrm>
            <a:off x="2519856" y="4680412"/>
            <a:ext cx="1671676" cy="369332"/>
          </a:xfrm>
          <a:prstGeom prst="rect">
            <a:avLst/>
          </a:prstGeom>
          <a:noFill/>
        </p:spPr>
        <p:txBody>
          <a:bodyPr wrap="none" rtlCol="0">
            <a:spAutoFit/>
          </a:bodyPr>
          <a:lstStyle/>
          <a:p>
            <a:r>
              <a:rPr lang="sv-SE" i="1" dirty="0" smtClean="0"/>
              <a:t>Kundsamverkan</a:t>
            </a:r>
            <a:endParaRPr lang="sv-SE" i="1" dirty="0"/>
          </a:p>
        </p:txBody>
      </p:sp>
      <p:sp>
        <p:nvSpPr>
          <p:cNvPr id="23" name="textruta 22"/>
          <p:cNvSpPr txBox="1"/>
          <p:nvPr/>
        </p:nvSpPr>
        <p:spPr>
          <a:xfrm>
            <a:off x="4623277" y="5019973"/>
            <a:ext cx="1449756" cy="369332"/>
          </a:xfrm>
          <a:prstGeom prst="rect">
            <a:avLst/>
          </a:prstGeom>
          <a:noFill/>
        </p:spPr>
        <p:txBody>
          <a:bodyPr wrap="none" rtlCol="0">
            <a:spAutoFit/>
          </a:bodyPr>
          <a:lstStyle/>
          <a:p>
            <a:r>
              <a:rPr lang="sv-SE" i="1" dirty="0" smtClean="0"/>
              <a:t>Konsolidering</a:t>
            </a:r>
            <a:endParaRPr lang="sv-SE" i="1" dirty="0"/>
          </a:p>
        </p:txBody>
      </p:sp>
      <p:pic>
        <p:nvPicPr>
          <p:cNvPr id="24" name="Bildobjekt 23"/>
          <p:cNvPicPr>
            <a:picLocks noChangeAspect="1"/>
          </p:cNvPicPr>
          <p:nvPr/>
        </p:nvPicPr>
        <p:blipFill>
          <a:blip r:embed="rId4"/>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22344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710639"/>
          </a:xfrm>
        </p:spPr>
        <p:txBody>
          <a:bodyPr>
            <a:noAutofit/>
          </a:bodyPr>
          <a:lstStyle/>
          <a:p>
            <a:r>
              <a:rPr lang="sv-SE" sz="2800" dirty="0" smtClean="0">
                <a:solidFill>
                  <a:srgbClr val="5B9BD5">
                    <a:lumMod val="75000"/>
                  </a:srgbClr>
                </a:solidFill>
              </a:rPr>
              <a:t>Som ringar på vattnet bidrog </a:t>
            </a:r>
            <a:r>
              <a:rPr lang="sv-SE" sz="2800" dirty="0">
                <a:solidFill>
                  <a:srgbClr val="5B9BD5">
                    <a:lumMod val="75000"/>
                  </a:srgbClr>
                </a:solidFill>
              </a:rPr>
              <a:t>Datasaab till dagens IT-Sverige</a:t>
            </a:r>
            <a:endParaRPr lang="sv-SE" sz="28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sp>
        <p:nvSpPr>
          <p:cNvPr id="6" name="textruta 5"/>
          <p:cNvSpPr txBox="1"/>
          <p:nvPr/>
        </p:nvSpPr>
        <p:spPr>
          <a:xfrm>
            <a:off x="1239054" y="2728863"/>
            <a:ext cx="1437677" cy="819455"/>
          </a:xfrm>
          <a:prstGeom prst="rect">
            <a:avLst/>
          </a:prstGeom>
          <a:noFill/>
        </p:spPr>
        <p:txBody>
          <a:bodyPr wrap="square" rtlCol="0">
            <a:spAutoFit/>
          </a:bodyPr>
          <a:lstStyle/>
          <a:p>
            <a:pPr lvl="0">
              <a:lnSpc>
                <a:spcPct val="90000"/>
              </a:lnSpc>
              <a:spcBef>
                <a:spcPts val="1000"/>
              </a:spcBef>
            </a:pPr>
            <a:r>
              <a:rPr lang="sv-SE" sz="1050" dirty="0">
                <a:solidFill>
                  <a:prstClr val="black"/>
                </a:solidFill>
              </a:rPr>
              <a:t>Tidig </a:t>
            </a:r>
            <a:r>
              <a:rPr lang="sv-SE" sz="1050" dirty="0" smtClean="0">
                <a:solidFill>
                  <a:prstClr val="black"/>
                </a:solidFill>
              </a:rPr>
              <a:t>kompetens-uppbyggnad </a:t>
            </a:r>
            <a:r>
              <a:rPr lang="sv-SE" sz="1050" dirty="0">
                <a:solidFill>
                  <a:prstClr val="black"/>
                </a:solidFill>
              </a:rPr>
              <a:t>och storskalig utbildning av personal både i egna led och hos kund </a:t>
            </a:r>
          </a:p>
        </p:txBody>
      </p:sp>
      <p:sp>
        <p:nvSpPr>
          <p:cNvPr id="7" name="textruta 6"/>
          <p:cNvSpPr txBox="1"/>
          <p:nvPr/>
        </p:nvSpPr>
        <p:spPr>
          <a:xfrm>
            <a:off x="3028950" y="1366969"/>
            <a:ext cx="3180679" cy="253916"/>
          </a:xfrm>
          <a:prstGeom prst="rect">
            <a:avLst/>
          </a:prstGeom>
          <a:noFill/>
        </p:spPr>
        <p:txBody>
          <a:bodyPr wrap="none" rtlCol="0">
            <a:spAutoFit/>
          </a:bodyPr>
          <a:lstStyle/>
          <a:p>
            <a:r>
              <a:rPr lang="sv-SE" sz="1050" dirty="0">
                <a:solidFill>
                  <a:prstClr val="black"/>
                </a:solidFill>
              </a:rPr>
              <a:t>Stort inflöde av kompetens till våra Tekniska Högskolor</a:t>
            </a:r>
            <a:endParaRPr lang="sv-SE" sz="2000" dirty="0"/>
          </a:p>
        </p:txBody>
      </p:sp>
      <p:sp>
        <p:nvSpPr>
          <p:cNvPr id="8" name="textruta 7"/>
          <p:cNvSpPr txBox="1"/>
          <p:nvPr/>
        </p:nvSpPr>
        <p:spPr>
          <a:xfrm>
            <a:off x="1453084" y="4500282"/>
            <a:ext cx="1739153" cy="528606"/>
          </a:xfrm>
          <a:prstGeom prst="rect">
            <a:avLst/>
          </a:prstGeom>
          <a:noFill/>
        </p:spPr>
        <p:txBody>
          <a:bodyPr wrap="square" rtlCol="0">
            <a:spAutoFit/>
          </a:bodyPr>
          <a:lstStyle/>
          <a:p>
            <a:pPr lvl="0">
              <a:lnSpc>
                <a:spcPct val="90000"/>
              </a:lnSpc>
              <a:spcBef>
                <a:spcPts val="1000"/>
              </a:spcBef>
            </a:pPr>
            <a:r>
              <a:rPr lang="sv-SE" sz="1050" dirty="0">
                <a:solidFill>
                  <a:prstClr val="black"/>
                </a:solidFill>
              </a:rPr>
              <a:t>Tidig automatisering i både industri, handel och hos våra myndigheter</a:t>
            </a:r>
          </a:p>
        </p:txBody>
      </p:sp>
      <p:sp>
        <p:nvSpPr>
          <p:cNvPr id="10" name="Rektangel 9"/>
          <p:cNvSpPr/>
          <p:nvPr/>
        </p:nvSpPr>
        <p:spPr>
          <a:xfrm>
            <a:off x="6057515" y="4548118"/>
            <a:ext cx="1459576" cy="397032"/>
          </a:xfrm>
          <a:prstGeom prst="rect">
            <a:avLst/>
          </a:prstGeom>
        </p:spPr>
        <p:txBody>
          <a:bodyPr wrap="square">
            <a:spAutoFit/>
          </a:bodyPr>
          <a:lstStyle/>
          <a:p>
            <a:pPr marL="0" lvl="1">
              <a:lnSpc>
                <a:spcPct val="90000"/>
              </a:lnSpc>
              <a:spcBef>
                <a:spcPts val="1000"/>
              </a:spcBef>
            </a:pPr>
            <a:r>
              <a:rPr lang="sv-SE" sz="1100" dirty="0">
                <a:solidFill>
                  <a:prstClr val="black"/>
                </a:solidFill>
              </a:rPr>
              <a:t>Automatisering av bank och småföretag</a:t>
            </a:r>
          </a:p>
        </p:txBody>
      </p:sp>
      <p:sp>
        <p:nvSpPr>
          <p:cNvPr id="11" name="textruta 10"/>
          <p:cNvSpPr txBox="1"/>
          <p:nvPr/>
        </p:nvSpPr>
        <p:spPr>
          <a:xfrm>
            <a:off x="6223301" y="2973205"/>
            <a:ext cx="1183337" cy="237757"/>
          </a:xfrm>
          <a:prstGeom prst="rect">
            <a:avLst/>
          </a:prstGeom>
          <a:noFill/>
        </p:spPr>
        <p:txBody>
          <a:bodyPr wrap="none" rtlCol="0">
            <a:spAutoFit/>
          </a:bodyPr>
          <a:lstStyle/>
          <a:p>
            <a:pPr lvl="0">
              <a:lnSpc>
                <a:spcPct val="90000"/>
              </a:lnSpc>
              <a:spcBef>
                <a:spcPts val="1000"/>
              </a:spcBef>
            </a:pPr>
            <a:r>
              <a:rPr lang="sv-SE" sz="1050" dirty="0">
                <a:solidFill>
                  <a:prstClr val="black"/>
                </a:solidFill>
              </a:rPr>
              <a:t>Nya verksamheter</a:t>
            </a:r>
          </a:p>
        </p:txBody>
      </p:sp>
      <p:sp>
        <p:nvSpPr>
          <p:cNvPr id="12" name="Höger 11"/>
          <p:cNvSpPr/>
          <p:nvPr/>
        </p:nvSpPr>
        <p:spPr>
          <a:xfrm rot="19082381">
            <a:off x="3417162" y="2281432"/>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Höger 12"/>
          <p:cNvSpPr/>
          <p:nvPr/>
        </p:nvSpPr>
        <p:spPr>
          <a:xfrm rot="3973935">
            <a:off x="2946031" y="3872516"/>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Höger 13"/>
          <p:cNvSpPr/>
          <p:nvPr/>
        </p:nvSpPr>
        <p:spPr>
          <a:xfrm>
            <a:off x="4444541" y="4873643"/>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Höger 14"/>
          <p:cNvSpPr/>
          <p:nvPr/>
        </p:nvSpPr>
        <p:spPr>
          <a:xfrm rot="2322648">
            <a:off x="5299747" y="2245571"/>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Höger 15"/>
          <p:cNvSpPr/>
          <p:nvPr/>
        </p:nvSpPr>
        <p:spPr>
          <a:xfrm rot="17486113">
            <a:off x="5846024" y="3891531"/>
            <a:ext cx="340822" cy="2689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aphicFrame>
        <p:nvGraphicFramePr>
          <p:cNvPr id="3" name="Diagram 2"/>
          <p:cNvGraphicFramePr/>
          <p:nvPr>
            <p:extLst>
              <p:ext uri="{D42A27DB-BD31-4B8C-83A1-F6EECF244321}">
                <p14:modId xmlns:p14="http://schemas.microsoft.com/office/powerpoint/2010/main" val="1865560223"/>
              </p:ext>
            </p:extLst>
          </p:nvPr>
        </p:nvGraphicFramePr>
        <p:xfrm>
          <a:off x="2257343" y="1879788"/>
          <a:ext cx="4535341" cy="312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Bildobjekt 16"/>
          <p:cNvPicPr>
            <a:picLocks noChangeAspect="1"/>
          </p:cNvPicPr>
          <p:nvPr/>
        </p:nvPicPr>
        <p:blipFill>
          <a:blip r:embed="rId8"/>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4235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7638" y="185830"/>
            <a:ext cx="7886700" cy="576168"/>
          </a:xfrm>
        </p:spPr>
        <p:txBody>
          <a:bodyPr>
            <a:noAutofit/>
          </a:bodyPr>
          <a:lstStyle/>
          <a:p>
            <a:r>
              <a:rPr lang="sv-SE" sz="2800" dirty="0">
                <a:solidFill>
                  <a:srgbClr val="5B9BD5">
                    <a:lumMod val="75000"/>
                  </a:srgbClr>
                </a:solidFill>
              </a:rPr>
              <a:t>En betydelsefull grund lades för Sveriges utveckling  </a:t>
            </a:r>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sp>
        <p:nvSpPr>
          <p:cNvPr id="5" name="Frihandsfigur 4"/>
          <p:cNvSpPr/>
          <p:nvPr/>
        </p:nvSpPr>
        <p:spPr>
          <a:xfrm>
            <a:off x="299023" y="704803"/>
            <a:ext cx="6935497" cy="1113985"/>
          </a:xfrm>
          <a:custGeom>
            <a:avLst/>
            <a:gdLst>
              <a:gd name="connsiteX0" fmla="*/ 0 w 6935497"/>
              <a:gd name="connsiteY0" fmla="*/ 319012 h 1276047"/>
              <a:gd name="connsiteX1" fmla="*/ 6297474 w 6935497"/>
              <a:gd name="connsiteY1" fmla="*/ 319012 h 1276047"/>
              <a:gd name="connsiteX2" fmla="*/ 6297474 w 6935497"/>
              <a:gd name="connsiteY2" fmla="*/ 0 h 1276047"/>
              <a:gd name="connsiteX3" fmla="*/ 6935497 w 6935497"/>
              <a:gd name="connsiteY3" fmla="*/ 638024 h 1276047"/>
              <a:gd name="connsiteX4" fmla="*/ 6297474 w 6935497"/>
              <a:gd name="connsiteY4" fmla="*/ 1276047 h 1276047"/>
              <a:gd name="connsiteX5" fmla="*/ 6297474 w 6935497"/>
              <a:gd name="connsiteY5" fmla="*/ 957035 h 1276047"/>
              <a:gd name="connsiteX6" fmla="*/ 0 w 6935497"/>
              <a:gd name="connsiteY6" fmla="*/ 957035 h 1276047"/>
              <a:gd name="connsiteX7" fmla="*/ 0 w 6935497"/>
              <a:gd name="connsiteY7" fmla="*/ 319012 h 12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5497" h="1276047">
                <a:moveTo>
                  <a:pt x="0" y="319012"/>
                </a:moveTo>
                <a:lnTo>
                  <a:pt x="6297474" y="319012"/>
                </a:lnTo>
                <a:lnTo>
                  <a:pt x="6297474" y="0"/>
                </a:lnTo>
                <a:lnTo>
                  <a:pt x="6935497" y="638024"/>
                </a:lnTo>
                <a:lnTo>
                  <a:pt x="6297474" y="1276047"/>
                </a:lnTo>
                <a:lnTo>
                  <a:pt x="6297474" y="957035"/>
                </a:lnTo>
                <a:lnTo>
                  <a:pt x="0" y="957035"/>
                </a:lnTo>
                <a:lnTo>
                  <a:pt x="0" y="319012"/>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64732" rIns="573012" bIns="475683"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v-SE" sz="1200" kern="1200" dirty="0" smtClean="0">
                <a:solidFill>
                  <a:schemeClr val="bg1"/>
                </a:solidFill>
              </a:rPr>
              <a:t>Tidig kompetensuppbyggnad och storskalig utbildning </a:t>
            </a:r>
            <a:r>
              <a:rPr lang="sv-SE" sz="1050" kern="1200" dirty="0" smtClean="0">
                <a:solidFill>
                  <a:schemeClr val="bg1"/>
                </a:solidFill>
              </a:rPr>
              <a:t>av</a:t>
            </a:r>
            <a:r>
              <a:rPr lang="sv-SE" sz="1200" kern="1200" dirty="0" smtClean="0">
                <a:solidFill>
                  <a:schemeClr val="bg1"/>
                </a:solidFill>
              </a:rPr>
              <a:t> personal både i egna led och hos kund</a:t>
            </a:r>
            <a:endParaRPr lang="sv-SE" sz="1200" kern="1200" dirty="0">
              <a:solidFill>
                <a:schemeClr val="bg1"/>
              </a:solidFill>
            </a:endParaRPr>
          </a:p>
        </p:txBody>
      </p:sp>
      <p:sp>
        <p:nvSpPr>
          <p:cNvPr id="6" name="Frihandsfigur 5"/>
          <p:cNvSpPr/>
          <p:nvPr/>
        </p:nvSpPr>
        <p:spPr>
          <a:xfrm>
            <a:off x="322734" y="1534301"/>
            <a:ext cx="1210231" cy="3396279"/>
          </a:xfrm>
          <a:custGeom>
            <a:avLst/>
            <a:gdLst>
              <a:gd name="connsiteX0" fmla="*/ 0 w 1318266"/>
              <a:gd name="connsiteY0" fmla="*/ 0 h 2746530"/>
              <a:gd name="connsiteX1" fmla="*/ 1318266 w 1318266"/>
              <a:gd name="connsiteY1" fmla="*/ 0 h 2746530"/>
              <a:gd name="connsiteX2" fmla="*/ 1318266 w 1318266"/>
              <a:gd name="connsiteY2" fmla="*/ 2746530 h 2746530"/>
              <a:gd name="connsiteX3" fmla="*/ 0 w 1318266"/>
              <a:gd name="connsiteY3" fmla="*/ 2746530 h 2746530"/>
              <a:gd name="connsiteX4" fmla="*/ 0 w 1318266"/>
              <a:gd name="connsiteY4" fmla="*/ 0 h 2746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266" h="2746530">
                <a:moveTo>
                  <a:pt x="0" y="0"/>
                </a:moveTo>
                <a:lnTo>
                  <a:pt x="1318266" y="0"/>
                </a:lnTo>
                <a:lnTo>
                  <a:pt x="1318266" y="2746530"/>
                </a:lnTo>
                <a:lnTo>
                  <a:pt x="0" y="2746530"/>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a:lnSpc>
                <a:spcPct val="90000"/>
              </a:lnSpc>
              <a:spcBef>
                <a:spcPct val="0"/>
              </a:spcBef>
            </a:pPr>
            <a:r>
              <a:rPr lang="sv-SE" sz="1000" kern="1200" dirty="0" smtClean="0">
                <a:solidFill>
                  <a:prstClr val="black"/>
                </a:solidFill>
              </a:rPr>
              <a:t>Långt före etablerade utbildningar på gymnasier och högskolor så etablerades en unik utbildningsverksam-het på Datasaab.</a:t>
            </a:r>
          </a:p>
          <a:p>
            <a:pPr lvl="0" algn="ctr">
              <a:lnSpc>
                <a:spcPct val="90000"/>
              </a:lnSpc>
              <a:spcBef>
                <a:spcPct val="0"/>
              </a:spcBef>
            </a:pPr>
            <a:endParaRPr lang="sv-SE" sz="600" kern="1200" dirty="0" smtClean="0">
              <a:solidFill>
                <a:prstClr val="black"/>
              </a:solidFill>
            </a:endParaRPr>
          </a:p>
          <a:p>
            <a:pPr lvl="0" algn="ctr" defTabSz="755650">
              <a:spcBef>
                <a:spcPct val="0"/>
              </a:spcBef>
              <a:spcAft>
                <a:spcPct val="35000"/>
              </a:spcAft>
            </a:pPr>
            <a:endParaRPr lang="sv-SE" sz="1000" kern="1200" dirty="0"/>
          </a:p>
        </p:txBody>
      </p:sp>
      <p:sp>
        <p:nvSpPr>
          <p:cNvPr id="7" name="Frihandsfigur 6"/>
          <p:cNvSpPr/>
          <p:nvPr/>
        </p:nvSpPr>
        <p:spPr>
          <a:xfrm>
            <a:off x="1524001" y="1097380"/>
            <a:ext cx="5700708" cy="1149099"/>
          </a:xfrm>
          <a:custGeom>
            <a:avLst/>
            <a:gdLst>
              <a:gd name="connsiteX0" fmla="*/ 0 w 5635451"/>
              <a:gd name="connsiteY0" fmla="*/ 308050 h 1232199"/>
              <a:gd name="connsiteX1" fmla="*/ 5019352 w 5635451"/>
              <a:gd name="connsiteY1" fmla="*/ 308050 h 1232199"/>
              <a:gd name="connsiteX2" fmla="*/ 5019352 w 5635451"/>
              <a:gd name="connsiteY2" fmla="*/ 0 h 1232199"/>
              <a:gd name="connsiteX3" fmla="*/ 5635451 w 5635451"/>
              <a:gd name="connsiteY3" fmla="*/ 616100 h 1232199"/>
              <a:gd name="connsiteX4" fmla="*/ 5019352 w 5635451"/>
              <a:gd name="connsiteY4" fmla="*/ 1232199 h 1232199"/>
              <a:gd name="connsiteX5" fmla="*/ 5019352 w 5635451"/>
              <a:gd name="connsiteY5" fmla="*/ 924149 h 1232199"/>
              <a:gd name="connsiteX6" fmla="*/ 0 w 5635451"/>
              <a:gd name="connsiteY6" fmla="*/ 924149 h 1232199"/>
              <a:gd name="connsiteX7" fmla="*/ 0 w 5635451"/>
              <a:gd name="connsiteY7" fmla="*/ 308050 h 123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5451" h="1232199">
                <a:moveTo>
                  <a:pt x="0" y="308050"/>
                </a:moveTo>
                <a:lnTo>
                  <a:pt x="5019352" y="308050"/>
                </a:lnTo>
                <a:lnTo>
                  <a:pt x="5019352" y="0"/>
                </a:lnTo>
                <a:lnTo>
                  <a:pt x="5635451" y="616100"/>
                </a:lnTo>
                <a:lnTo>
                  <a:pt x="5019352" y="1232199"/>
                </a:lnTo>
                <a:lnTo>
                  <a:pt x="5019352" y="924149"/>
                </a:lnTo>
                <a:lnTo>
                  <a:pt x="0" y="924149"/>
                </a:lnTo>
                <a:lnTo>
                  <a:pt x="0" y="30805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53770" rIns="562050" bIns="464721"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v-SE" sz="1200" kern="1200" dirty="0" smtClean="0">
                <a:solidFill>
                  <a:schemeClr val="bg1"/>
                </a:solidFill>
              </a:rPr>
              <a:t>Tidig automatisering i både industri, handel och hos våra myndigheter	</a:t>
            </a:r>
            <a:endParaRPr lang="sv-SE" sz="1200" kern="1200" dirty="0">
              <a:solidFill>
                <a:schemeClr val="bg1"/>
              </a:solidFill>
            </a:endParaRPr>
          </a:p>
        </p:txBody>
      </p:sp>
      <p:sp>
        <p:nvSpPr>
          <p:cNvPr id="8" name="Frihandsfigur 7"/>
          <p:cNvSpPr/>
          <p:nvPr/>
        </p:nvSpPr>
        <p:spPr>
          <a:xfrm>
            <a:off x="1530706" y="1956069"/>
            <a:ext cx="1216214" cy="3342069"/>
          </a:xfrm>
          <a:custGeom>
            <a:avLst/>
            <a:gdLst>
              <a:gd name="connsiteX0" fmla="*/ 0 w 1254225"/>
              <a:gd name="connsiteY0" fmla="*/ 0 h 2548973"/>
              <a:gd name="connsiteX1" fmla="*/ 1254225 w 1254225"/>
              <a:gd name="connsiteY1" fmla="*/ 0 h 2548973"/>
              <a:gd name="connsiteX2" fmla="*/ 1254225 w 1254225"/>
              <a:gd name="connsiteY2" fmla="*/ 2548973 h 2548973"/>
              <a:gd name="connsiteX3" fmla="*/ 0 w 1254225"/>
              <a:gd name="connsiteY3" fmla="*/ 2548973 h 2548973"/>
              <a:gd name="connsiteX4" fmla="*/ 0 w 1254225"/>
              <a:gd name="connsiteY4" fmla="*/ 0 h 2548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225" h="2548973">
                <a:moveTo>
                  <a:pt x="0" y="0"/>
                </a:moveTo>
                <a:lnTo>
                  <a:pt x="1254225" y="0"/>
                </a:lnTo>
                <a:lnTo>
                  <a:pt x="1254225" y="2548973"/>
                </a:lnTo>
                <a:lnTo>
                  <a:pt x="0" y="2548973"/>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sv-SE" sz="1000" kern="1200" dirty="0" smtClean="0">
                <a:solidFill>
                  <a:prstClr val="black"/>
                </a:solidFill>
              </a:rPr>
              <a:t>Ex: Kockums genom programspråket Koch för numerisk styrning.</a:t>
            </a:r>
          </a:p>
          <a:p>
            <a:pPr algn="ctr">
              <a:lnSpc>
                <a:spcPct val="90000"/>
              </a:lnSpc>
              <a:spcBef>
                <a:spcPct val="0"/>
              </a:spcBef>
            </a:pPr>
            <a:endParaRPr lang="sv-SE" sz="600" kern="1200" dirty="0" smtClean="0">
              <a:solidFill>
                <a:prstClr val="black"/>
              </a:solidFill>
            </a:endParaRPr>
          </a:p>
          <a:p>
            <a:pPr algn="ctr">
              <a:lnSpc>
                <a:spcPct val="90000"/>
              </a:lnSpc>
              <a:spcBef>
                <a:spcPct val="0"/>
              </a:spcBef>
            </a:pPr>
            <a:r>
              <a:rPr lang="sv-SE" sz="1000" kern="1200" dirty="0" smtClean="0">
                <a:solidFill>
                  <a:prstClr val="black"/>
                </a:solidFill>
              </a:rPr>
              <a:t>Söderberg &amp; Haak genom Lagom-systemet för effektiv lageroptimering.</a:t>
            </a:r>
          </a:p>
        </p:txBody>
      </p:sp>
      <p:sp>
        <p:nvSpPr>
          <p:cNvPr id="9" name="Frihandsfigur 8"/>
          <p:cNvSpPr/>
          <p:nvPr/>
        </p:nvSpPr>
        <p:spPr>
          <a:xfrm>
            <a:off x="2743201" y="1510940"/>
            <a:ext cx="4491320" cy="1107710"/>
          </a:xfrm>
          <a:custGeom>
            <a:avLst/>
            <a:gdLst>
              <a:gd name="connsiteX0" fmla="*/ 0 w 4384629"/>
              <a:gd name="connsiteY0" fmla="*/ 305304 h 1221214"/>
              <a:gd name="connsiteX1" fmla="*/ 3774022 w 4384629"/>
              <a:gd name="connsiteY1" fmla="*/ 305304 h 1221214"/>
              <a:gd name="connsiteX2" fmla="*/ 3774022 w 4384629"/>
              <a:gd name="connsiteY2" fmla="*/ 0 h 1221214"/>
              <a:gd name="connsiteX3" fmla="*/ 4384629 w 4384629"/>
              <a:gd name="connsiteY3" fmla="*/ 610607 h 1221214"/>
              <a:gd name="connsiteX4" fmla="*/ 3774022 w 4384629"/>
              <a:gd name="connsiteY4" fmla="*/ 1221214 h 1221214"/>
              <a:gd name="connsiteX5" fmla="*/ 3774022 w 4384629"/>
              <a:gd name="connsiteY5" fmla="*/ 915911 h 1221214"/>
              <a:gd name="connsiteX6" fmla="*/ 0 w 4384629"/>
              <a:gd name="connsiteY6" fmla="*/ 915911 h 1221214"/>
              <a:gd name="connsiteX7" fmla="*/ 0 w 4384629"/>
              <a:gd name="connsiteY7" fmla="*/ 305304 h 122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629" h="1221214">
                <a:moveTo>
                  <a:pt x="0" y="305304"/>
                </a:moveTo>
                <a:lnTo>
                  <a:pt x="3774022" y="305304"/>
                </a:lnTo>
                <a:lnTo>
                  <a:pt x="3774022" y="0"/>
                </a:lnTo>
                <a:lnTo>
                  <a:pt x="4384629" y="610607"/>
                </a:lnTo>
                <a:lnTo>
                  <a:pt x="3774022" y="1221214"/>
                </a:lnTo>
                <a:lnTo>
                  <a:pt x="3774022" y="915911"/>
                </a:lnTo>
                <a:lnTo>
                  <a:pt x="0" y="915911"/>
                </a:lnTo>
                <a:lnTo>
                  <a:pt x="0" y="305304"/>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51024" rIns="559303" bIns="461974"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sv-SE" sz="1200" kern="1200" dirty="0" smtClean="0">
              <a:solidFill>
                <a:schemeClr val="bg1"/>
              </a:solidFill>
            </a:endParaRPr>
          </a:p>
          <a:p>
            <a:pPr marL="0" marR="0" lvl="0" indent="0" algn="l" defTabSz="914400" eaLnBrk="1" fontAlgn="auto" latinLnBrk="0" hangingPunct="1">
              <a:lnSpc>
                <a:spcPct val="100000"/>
              </a:lnSpc>
              <a:spcBef>
                <a:spcPct val="0"/>
              </a:spcBef>
              <a:spcAft>
                <a:spcPts val="0"/>
              </a:spcAft>
              <a:buClrTx/>
              <a:buSzTx/>
              <a:buFontTx/>
              <a:buNone/>
              <a:tabLst/>
              <a:defRPr/>
            </a:pPr>
            <a:r>
              <a:rPr lang="sv-SE" sz="1200" kern="1200" dirty="0" smtClean="0">
                <a:solidFill>
                  <a:schemeClr val="bg1"/>
                </a:solidFill>
              </a:rPr>
              <a:t>Stort inflöde av kompetens till våra Tekniska Högskolor, några exempel</a:t>
            </a:r>
            <a:endParaRPr lang="sv-SE" sz="1200" kern="1200" dirty="0">
              <a:solidFill>
                <a:schemeClr val="bg1"/>
              </a:solidFill>
            </a:endParaRPr>
          </a:p>
        </p:txBody>
      </p:sp>
      <p:sp>
        <p:nvSpPr>
          <p:cNvPr id="10" name="Frihandsfigur 9"/>
          <p:cNvSpPr/>
          <p:nvPr/>
        </p:nvSpPr>
        <p:spPr>
          <a:xfrm>
            <a:off x="2746920" y="2339507"/>
            <a:ext cx="1654762" cy="3883804"/>
          </a:xfrm>
          <a:custGeom>
            <a:avLst/>
            <a:gdLst>
              <a:gd name="connsiteX0" fmla="*/ 0 w 1383699"/>
              <a:gd name="connsiteY0" fmla="*/ 0 h 3259721"/>
              <a:gd name="connsiteX1" fmla="*/ 1383699 w 1383699"/>
              <a:gd name="connsiteY1" fmla="*/ 0 h 3259721"/>
              <a:gd name="connsiteX2" fmla="*/ 1383699 w 1383699"/>
              <a:gd name="connsiteY2" fmla="*/ 3259721 h 3259721"/>
              <a:gd name="connsiteX3" fmla="*/ 0 w 1383699"/>
              <a:gd name="connsiteY3" fmla="*/ 3259721 h 3259721"/>
              <a:gd name="connsiteX4" fmla="*/ 0 w 1383699"/>
              <a:gd name="connsiteY4" fmla="*/ 0 h 32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699" h="3259721">
                <a:moveTo>
                  <a:pt x="0" y="0"/>
                </a:moveTo>
                <a:lnTo>
                  <a:pt x="1383699" y="0"/>
                </a:lnTo>
                <a:lnTo>
                  <a:pt x="1383699" y="3259721"/>
                </a:lnTo>
                <a:lnTo>
                  <a:pt x="0" y="3259721"/>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sv-SE" sz="1000" kern="1200" dirty="0" smtClean="0">
                <a:solidFill>
                  <a:prstClr val="black"/>
                </a:solidFill>
              </a:rPr>
              <a:t>Ex: Börje Langefors, professor vid Tekniska Högskolan i Stockholm, etablerade administrativ databehandling som akademisk disciplin.</a:t>
            </a:r>
          </a:p>
          <a:p>
            <a:pPr marL="0" marR="0" lvl="0" indent="0" algn="ctr" defTabSz="914400" eaLnBrk="1" fontAlgn="auto" latinLnBrk="0" hangingPunct="1">
              <a:lnSpc>
                <a:spcPct val="90000"/>
              </a:lnSpc>
              <a:spcBef>
                <a:spcPct val="0"/>
              </a:spcBef>
              <a:spcAft>
                <a:spcPts val="0"/>
              </a:spcAft>
              <a:buClrTx/>
              <a:buSzTx/>
              <a:buFontTx/>
              <a:buNone/>
              <a:tabLst/>
              <a:defRPr/>
            </a:pPr>
            <a:endParaRPr lang="sv-SE" sz="600" kern="1200" dirty="0">
              <a:solidFill>
                <a:prstClr val="black"/>
              </a:solidFill>
            </a:endParaRPr>
          </a:p>
          <a:p>
            <a:pPr lvl="0" algn="ctr" defTabSz="355600">
              <a:lnSpc>
                <a:spcPct val="90000"/>
              </a:lnSpc>
              <a:spcBef>
                <a:spcPct val="0"/>
              </a:spcBef>
              <a:spcAft>
                <a:spcPct val="35000"/>
              </a:spcAft>
            </a:pPr>
            <a:endParaRPr lang="sv-SE" sz="1000" kern="1200" dirty="0" smtClean="0">
              <a:solidFill>
                <a:prstClr val="black"/>
              </a:solidFill>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sv-SE" sz="1000" kern="1200" dirty="0" smtClean="0">
              <a:solidFill>
                <a:prstClr val="black"/>
              </a:solidFill>
            </a:endParaRPr>
          </a:p>
        </p:txBody>
      </p:sp>
      <p:sp>
        <p:nvSpPr>
          <p:cNvPr id="11" name="Frihandsfigur 10"/>
          <p:cNvSpPr/>
          <p:nvPr/>
        </p:nvSpPr>
        <p:spPr>
          <a:xfrm>
            <a:off x="4392706" y="2037040"/>
            <a:ext cx="2841814" cy="1195278"/>
          </a:xfrm>
          <a:custGeom>
            <a:avLst/>
            <a:gdLst>
              <a:gd name="connsiteX0" fmla="*/ 0 w 3023252"/>
              <a:gd name="connsiteY0" fmla="*/ 298820 h 1195278"/>
              <a:gd name="connsiteX1" fmla="*/ 2425613 w 3023252"/>
              <a:gd name="connsiteY1" fmla="*/ 298820 h 1195278"/>
              <a:gd name="connsiteX2" fmla="*/ 2425613 w 3023252"/>
              <a:gd name="connsiteY2" fmla="*/ 0 h 1195278"/>
              <a:gd name="connsiteX3" fmla="*/ 3023252 w 3023252"/>
              <a:gd name="connsiteY3" fmla="*/ 597639 h 1195278"/>
              <a:gd name="connsiteX4" fmla="*/ 2425613 w 3023252"/>
              <a:gd name="connsiteY4" fmla="*/ 1195278 h 1195278"/>
              <a:gd name="connsiteX5" fmla="*/ 2425613 w 3023252"/>
              <a:gd name="connsiteY5" fmla="*/ 896459 h 1195278"/>
              <a:gd name="connsiteX6" fmla="*/ 0 w 3023252"/>
              <a:gd name="connsiteY6" fmla="*/ 896459 h 1195278"/>
              <a:gd name="connsiteX7" fmla="*/ 0 w 3023252"/>
              <a:gd name="connsiteY7" fmla="*/ 298820 h 119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3252" h="1195278">
                <a:moveTo>
                  <a:pt x="0" y="298820"/>
                </a:moveTo>
                <a:lnTo>
                  <a:pt x="2425613" y="298820"/>
                </a:lnTo>
                <a:lnTo>
                  <a:pt x="2425613" y="0"/>
                </a:lnTo>
                <a:lnTo>
                  <a:pt x="3023252" y="597639"/>
                </a:lnTo>
                <a:lnTo>
                  <a:pt x="2425613" y="1195278"/>
                </a:lnTo>
                <a:lnTo>
                  <a:pt x="2425613" y="896459"/>
                </a:lnTo>
                <a:lnTo>
                  <a:pt x="0" y="896459"/>
                </a:lnTo>
                <a:lnTo>
                  <a:pt x="0" y="29882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44540" rIns="552819" bIns="45549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r>
              <a:rPr lang="sv-SE" sz="1200" kern="1200" dirty="0" smtClean="0">
                <a:solidFill>
                  <a:schemeClr val="bg1"/>
                </a:solidFill>
              </a:rPr>
              <a:t>Automatisering av bank och småföretag</a:t>
            </a:r>
            <a:endParaRPr lang="sv-SE" sz="1200" kern="1200" dirty="0">
              <a:solidFill>
                <a:schemeClr val="bg1"/>
              </a:solidFill>
            </a:endParaRPr>
          </a:p>
        </p:txBody>
      </p:sp>
      <p:sp>
        <p:nvSpPr>
          <p:cNvPr id="12" name="Frihandsfigur 11"/>
          <p:cNvSpPr/>
          <p:nvPr/>
        </p:nvSpPr>
        <p:spPr>
          <a:xfrm>
            <a:off x="4401683" y="2940947"/>
            <a:ext cx="1230458" cy="2648311"/>
          </a:xfrm>
          <a:custGeom>
            <a:avLst/>
            <a:gdLst>
              <a:gd name="connsiteX0" fmla="*/ 0 w 1230458"/>
              <a:gd name="connsiteY0" fmla="*/ 0 h 2229588"/>
              <a:gd name="connsiteX1" fmla="*/ 1230458 w 1230458"/>
              <a:gd name="connsiteY1" fmla="*/ 0 h 2229588"/>
              <a:gd name="connsiteX2" fmla="*/ 1230458 w 1230458"/>
              <a:gd name="connsiteY2" fmla="*/ 2229588 h 2229588"/>
              <a:gd name="connsiteX3" fmla="*/ 0 w 1230458"/>
              <a:gd name="connsiteY3" fmla="*/ 2229588 h 2229588"/>
              <a:gd name="connsiteX4" fmla="*/ 0 w 1230458"/>
              <a:gd name="connsiteY4" fmla="*/ 0 h 2229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58" h="2229588">
                <a:moveTo>
                  <a:pt x="0" y="0"/>
                </a:moveTo>
                <a:lnTo>
                  <a:pt x="1230458" y="0"/>
                </a:lnTo>
                <a:lnTo>
                  <a:pt x="1230458" y="2229588"/>
                </a:lnTo>
                <a:lnTo>
                  <a:pt x="0" y="2229588"/>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marR="0" lvl="1" indent="0" algn="ctr" defTabSz="914400" eaLnBrk="1" fontAlgn="auto" latinLnBrk="0" hangingPunct="1">
              <a:lnSpc>
                <a:spcPct val="90000"/>
              </a:lnSpc>
              <a:spcBef>
                <a:spcPct val="0"/>
              </a:spcBef>
              <a:spcAft>
                <a:spcPts val="0"/>
              </a:spcAft>
              <a:buClrTx/>
              <a:buSzTx/>
              <a:buFontTx/>
              <a:buNone/>
              <a:tabLst/>
              <a:defRPr/>
            </a:pPr>
            <a:r>
              <a:rPr lang="sv-SE" sz="1000" kern="1200" dirty="0" smtClean="0">
                <a:solidFill>
                  <a:prstClr val="black"/>
                </a:solidFill>
              </a:rPr>
              <a:t>Ex: NTP-projektet blev en succé och med den inleddes automation i bankvärlden som senare banade väg för helt automatiserade uttag av pengar(ATM).</a:t>
            </a:r>
            <a:endParaRPr lang="sv-SE" sz="1000" kern="1200" dirty="0"/>
          </a:p>
        </p:txBody>
      </p:sp>
      <p:sp>
        <p:nvSpPr>
          <p:cNvPr id="13" name="Frihandsfigur 12"/>
          <p:cNvSpPr/>
          <p:nvPr/>
        </p:nvSpPr>
        <p:spPr>
          <a:xfrm>
            <a:off x="5622126" y="2622567"/>
            <a:ext cx="1612394" cy="1233403"/>
          </a:xfrm>
          <a:custGeom>
            <a:avLst/>
            <a:gdLst>
              <a:gd name="connsiteX0" fmla="*/ 0 w 1769162"/>
              <a:gd name="connsiteY0" fmla="*/ 308351 h 1233403"/>
              <a:gd name="connsiteX1" fmla="*/ 1152461 w 1769162"/>
              <a:gd name="connsiteY1" fmla="*/ 308351 h 1233403"/>
              <a:gd name="connsiteX2" fmla="*/ 1152461 w 1769162"/>
              <a:gd name="connsiteY2" fmla="*/ 0 h 1233403"/>
              <a:gd name="connsiteX3" fmla="*/ 1769162 w 1769162"/>
              <a:gd name="connsiteY3" fmla="*/ 616702 h 1233403"/>
              <a:gd name="connsiteX4" fmla="*/ 1152461 w 1769162"/>
              <a:gd name="connsiteY4" fmla="*/ 1233403 h 1233403"/>
              <a:gd name="connsiteX5" fmla="*/ 1152461 w 1769162"/>
              <a:gd name="connsiteY5" fmla="*/ 925052 h 1233403"/>
              <a:gd name="connsiteX6" fmla="*/ 0 w 1769162"/>
              <a:gd name="connsiteY6" fmla="*/ 925052 h 1233403"/>
              <a:gd name="connsiteX7" fmla="*/ 0 w 1769162"/>
              <a:gd name="connsiteY7" fmla="*/ 308351 h 123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162" h="1233403">
                <a:moveTo>
                  <a:pt x="0" y="308351"/>
                </a:moveTo>
                <a:lnTo>
                  <a:pt x="1152461" y="308351"/>
                </a:lnTo>
                <a:lnTo>
                  <a:pt x="1152461" y="0"/>
                </a:lnTo>
                <a:lnTo>
                  <a:pt x="1769162" y="616702"/>
                </a:lnTo>
                <a:lnTo>
                  <a:pt x="1152461" y="1233403"/>
                </a:lnTo>
                <a:lnTo>
                  <a:pt x="1152461" y="925052"/>
                </a:lnTo>
                <a:lnTo>
                  <a:pt x="0" y="925052"/>
                </a:lnTo>
                <a:lnTo>
                  <a:pt x="0" y="308351"/>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720" tIns="354071" rIns="562351" bIns="465022" numCol="1" spcCol="1270" anchor="ctr" anchorCtr="0">
            <a:noAutofit/>
          </a:bodyPr>
          <a:lstStyle/>
          <a:p>
            <a:pPr marL="0" marR="0" lvl="0" indent="0" algn="l" defTabSz="755650" eaLnBrk="1" fontAlgn="auto" latinLnBrk="0" hangingPunct="1">
              <a:lnSpc>
                <a:spcPct val="100000"/>
              </a:lnSpc>
              <a:spcBef>
                <a:spcPct val="0"/>
              </a:spcBef>
              <a:spcAft>
                <a:spcPct val="35000"/>
              </a:spcAft>
              <a:buClrTx/>
              <a:buSzTx/>
              <a:buFontTx/>
              <a:buNone/>
              <a:tabLst/>
              <a:defRPr/>
            </a:pPr>
            <a:r>
              <a:rPr lang="sv-SE" sz="1200" kern="1200" dirty="0" smtClean="0">
                <a:solidFill>
                  <a:schemeClr val="bg1"/>
                </a:solidFill>
              </a:rPr>
              <a:t>Nya verksamheter</a:t>
            </a:r>
            <a:endParaRPr lang="sv-SE" sz="1200" kern="1200" dirty="0">
              <a:solidFill>
                <a:schemeClr val="bg1"/>
              </a:solidFill>
            </a:endParaRPr>
          </a:p>
        </p:txBody>
      </p:sp>
      <p:sp>
        <p:nvSpPr>
          <p:cNvPr id="14" name="Frihandsfigur 13"/>
          <p:cNvSpPr/>
          <p:nvPr/>
        </p:nvSpPr>
        <p:spPr>
          <a:xfrm>
            <a:off x="5625640" y="3547344"/>
            <a:ext cx="1254225" cy="1812114"/>
          </a:xfrm>
          <a:custGeom>
            <a:avLst/>
            <a:gdLst>
              <a:gd name="connsiteX0" fmla="*/ 0 w 1254225"/>
              <a:gd name="connsiteY0" fmla="*/ 0 h 1812114"/>
              <a:gd name="connsiteX1" fmla="*/ 1254225 w 1254225"/>
              <a:gd name="connsiteY1" fmla="*/ 0 h 1812114"/>
              <a:gd name="connsiteX2" fmla="*/ 1254225 w 1254225"/>
              <a:gd name="connsiteY2" fmla="*/ 1812114 h 1812114"/>
              <a:gd name="connsiteX3" fmla="*/ 0 w 1254225"/>
              <a:gd name="connsiteY3" fmla="*/ 1812114 h 1812114"/>
              <a:gd name="connsiteX4" fmla="*/ 0 w 1254225"/>
              <a:gd name="connsiteY4" fmla="*/ 0 h 1812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225" h="1812114">
                <a:moveTo>
                  <a:pt x="0" y="0"/>
                </a:moveTo>
                <a:lnTo>
                  <a:pt x="1254225" y="0"/>
                </a:lnTo>
                <a:lnTo>
                  <a:pt x="1254225" y="1812114"/>
                </a:lnTo>
                <a:lnTo>
                  <a:pt x="0" y="1812114"/>
                </a:lnTo>
                <a:lnTo>
                  <a:pt x="0" y="0"/>
                </a:lnTo>
                <a:close/>
              </a:path>
            </a:pathLst>
          </a:cu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a:lnSpc>
                <a:spcPct val="90000"/>
              </a:lnSpc>
              <a:spcBef>
                <a:spcPct val="0"/>
              </a:spcBef>
            </a:pPr>
            <a:endParaRPr lang="sv-SE" sz="600" kern="1200" dirty="0" smtClean="0">
              <a:solidFill>
                <a:prstClr val="black"/>
              </a:solidFill>
            </a:endParaRPr>
          </a:p>
          <a:p>
            <a:pPr lvl="0" algn="ctr">
              <a:lnSpc>
                <a:spcPct val="90000"/>
              </a:lnSpc>
              <a:spcBef>
                <a:spcPct val="0"/>
              </a:spcBef>
            </a:pPr>
            <a:r>
              <a:rPr lang="sv-SE" sz="1000" kern="1200" dirty="0" smtClean="0">
                <a:solidFill>
                  <a:prstClr val="black"/>
                </a:solidFill>
              </a:rPr>
              <a:t>Sectra</a:t>
            </a:r>
          </a:p>
          <a:p>
            <a:pPr lvl="0" algn="ctr">
              <a:lnSpc>
                <a:spcPct val="90000"/>
              </a:lnSpc>
              <a:spcBef>
                <a:spcPct val="0"/>
              </a:spcBef>
            </a:pPr>
            <a:r>
              <a:rPr lang="sv-SE" sz="1000" dirty="0" smtClean="0">
                <a:solidFill>
                  <a:prstClr val="black"/>
                </a:solidFill>
              </a:rPr>
              <a:t>m.fl.</a:t>
            </a:r>
            <a:endParaRPr lang="sv-SE" sz="1000" kern="1200" dirty="0" smtClean="0">
              <a:solidFill>
                <a:prstClr val="black"/>
              </a:solidFill>
            </a:endParaRPr>
          </a:p>
          <a:p>
            <a:pPr lvl="0" algn="ctr">
              <a:lnSpc>
                <a:spcPct val="90000"/>
              </a:lnSpc>
              <a:spcBef>
                <a:spcPct val="0"/>
              </a:spcBef>
            </a:pPr>
            <a:endParaRPr lang="sv-SE" sz="1000" kern="1200" dirty="0" smtClean="0">
              <a:solidFill>
                <a:prstClr val="black"/>
              </a:solidFill>
            </a:endParaRPr>
          </a:p>
          <a:p>
            <a:pPr lvl="0" algn="ctr" defTabSz="755650">
              <a:spcBef>
                <a:spcPct val="0"/>
              </a:spcBef>
              <a:spcAft>
                <a:spcPct val="35000"/>
              </a:spcAft>
            </a:pPr>
            <a:endParaRPr lang="sv-SE" sz="1000" kern="1200" dirty="0"/>
          </a:p>
        </p:txBody>
      </p:sp>
      <p:sp>
        <p:nvSpPr>
          <p:cNvPr id="18" name="Rektangel med rundade hörn 17"/>
          <p:cNvSpPr/>
          <p:nvPr/>
        </p:nvSpPr>
        <p:spPr>
          <a:xfrm>
            <a:off x="7243480" y="948177"/>
            <a:ext cx="1658470" cy="303007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accent1">
                    <a:lumMod val="75000"/>
                  </a:schemeClr>
                </a:solidFill>
              </a:rPr>
              <a:t>Ökad konkurrenskraft i industri och hos myndigheter</a:t>
            </a:r>
          </a:p>
          <a:p>
            <a:pPr algn="ctr"/>
            <a:endParaRPr lang="sv-SE" sz="1600" dirty="0">
              <a:solidFill>
                <a:schemeClr val="accent1">
                  <a:lumMod val="75000"/>
                </a:schemeClr>
              </a:solidFill>
            </a:endParaRPr>
          </a:p>
          <a:p>
            <a:pPr algn="ctr"/>
            <a:r>
              <a:rPr lang="sv-SE" sz="1600" dirty="0" smtClean="0">
                <a:solidFill>
                  <a:schemeClr val="accent1">
                    <a:lumMod val="75000"/>
                  </a:schemeClr>
                </a:solidFill>
              </a:rPr>
              <a:t>Nya IT-företag</a:t>
            </a:r>
            <a:endParaRPr lang="sv-SE" sz="1600" dirty="0">
              <a:solidFill>
                <a:schemeClr val="accent1">
                  <a:lumMod val="75000"/>
                </a:schemeClr>
              </a:solidFill>
            </a:endParaRPr>
          </a:p>
        </p:txBody>
      </p:sp>
      <p:pic>
        <p:nvPicPr>
          <p:cNvPr id="19" name="Bildobjekt 18"/>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426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431802"/>
            <a:ext cx="7886700" cy="603062"/>
          </a:xfrm>
        </p:spPr>
        <p:txBody>
          <a:bodyPr>
            <a:normAutofit/>
          </a:bodyPr>
          <a:lstStyle/>
          <a:p>
            <a:r>
              <a:rPr lang="sv-SE" sz="2800" dirty="0" smtClean="0">
                <a:solidFill>
                  <a:schemeClr val="accent1">
                    <a:lumMod val="75000"/>
                  </a:schemeClr>
                </a:solidFill>
              </a:rPr>
              <a:t>Hur vi tillvaratar </a:t>
            </a:r>
            <a:r>
              <a:rPr lang="sv-SE" sz="2800" dirty="0">
                <a:solidFill>
                  <a:schemeClr val="accent1">
                    <a:lumMod val="75000"/>
                  </a:schemeClr>
                </a:solidFill>
              </a:rPr>
              <a:t>arvet </a:t>
            </a:r>
            <a:r>
              <a:rPr lang="sv-SE" sz="2800" dirty="0" smtClean="0">
                <a:solidFill>
                  <a:schemeClr val="accent1">
                    <a:lumMod val="75000"/>
                  </a:schemeClr>
                </a:solidFill>
              </a:rPr>
              <a:t>efter Datasaab</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28650" y="1433979"/>
            <a:ext cx="7886700" cy="4351338"/>
          </a:xfrm>
        </p:spPr>
        <p:txBody>
          <a:bodyPr>
            <a:normAutofit/>
          </a:bodyPr>
          <a:lstStyle/>
          <a:p>
            <a:r>
              <a:rPr lang="sv-SE" sz="2000" dirty="0" smtClean="0"/>
              <a:t>Sprider information om historien om Datasaab och betydelsen av att ligga i teknikens framkant för ett utvecklat land som Sverige.</a:t>
            </a:r>
          </a:p>
          <a:p>
            <a:r>
              <a:rPr lang="sv-SE" sz="2000" dirty="0" smtClean="0"/>
              <a:t>Breddar medlemsunderlaget för </a:t>
            </a:r>
            <a:r>
              <a:rPr lang="sv-SE" sz="2000" dirty="0" smtClean="0"/>
              <a:t>Datasaabs</a:t>
            </a:r>
            <a:r>
              <a:rPr lang="sv-SE" sz="2000" dirty="0" smtClean="0"/>
              <a:t> Vänner </a:t>
            </a:r>
            <a:r>
              <a:rPr lang="sv-SE" sz="2000" dirty="0" smtClean="0"/>
              <a:t>genom samverkan med de företag som på ett eller annat sätt haft glädje av </a:t>
            </a:r>
            <a:r>
              <a:rPr lang="sv-SE" sz="2000" dirty="0" smtClean="0"/>
              <a:t>Datasaabs</a:t>
            </a:r>
            <a:r>
              <a:rPr lang="sv-SE" sz="2000" dirty="0" smtClean="0"/>
              <a:t> landvinningar</a:t>
            </a:r>
            <a:r>
              <a:rPr lang="sv-SE" sz="2000" dirty="0" smtClean="0"/>
              <a:t>.</a:t>
            </a:r>
          </a:p>
          <a:p>
            <a:r>
              <a:rPr lang="sv-SE" sz="2000" dirty="0" smtClean="0"/>
              <a:t>Ökar samverkan med lokala näringslivet och med Högskolan i Linköping.</a:t>
            </a:r>
          </a:p>
          <a:p>
            <a:r>
              <a:rPr lang="sv-SE" sz="2000" dirty="0" smtClean="0"/>
              <a:t>Inspirerar till teknikstudier genom olika stipendier som nu ges en högre status genom delfinansiering från näringslivet lokalt  i Linköping men också från andra teknikföretag som är beroende av framtida försörjning av tekniker.</a:t>
            </a:r>
          </a:p>
          <a:p>
            <a:r>
              <a:rPr lang="sv-SE" sz="2000" dirty="0" smtClean="0"/>
              <a:t>Etablerar </a:t>
            </a:r>
            <a:r>
              <a:rPr lang="sv-SE" sz="2000" dirty="0" smtClean="0"/>
              <a:t>Datasaabs</a:t>
            </a:r>
            <a:r>
              <a:rPr lang="sv-SE" sz="2000" dirty="0" smtClean="0"/>
              <a:t> </a:t>
            </a:r>
            <a:r>
              <a:rPr lang="sv-SE" sz="2000" dirty="0" smtClean="0"/>
              <a:t>V</a:t>
            </a:r>
            <a:r>
              <a:rPr lang="sv-SE" sz="2000" dirty="0" smtClean="0"/>
              <a:t>änner </a:t>
            </a:r>
            <a:r>
              <a:rPr lang="sv-SE" sz="2000" dirty="0" smtClean="0"/>
              <a:t>som en institution för teknikintresset i Sverige genom stipendieverksamheten.</a:t>
            </a:r>
          </a:p>
          <a:p>
            <a:endParaRPr lang="sv-SE" sz="20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6" name="Bildobjekt 5"/>
          <p:cNvPicPr>
            <a:picLocks noChangeAspect="1"/>
          </p:cNvPicPr>
          <p:nvPr/>
        </p:nvPicPr>
        <p:blipFill>
          <a:blip r:embed="rId2"/>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425180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3474" y="220577"/>
            <a:ext cx="7886700" cy="773392"/>
          </a:xfrm>
        </p:spPr>
        <p:txBody>
          <a:bodyPr>
            <a:normAutofit/>
          </a:bodyPr>
          <a:lstStyle/>
          <a:p>
            <a:r>
              <a:rPr lang="sv-SE" sz="2800" dirty="0" smtClean="0">
                <a:solidFill>
                  <a:schemeClr val="accent1">
                    <a:lumMod val="75000"/>
                  </a:schemeClr>
                </a:solidFill>
              </a:rPr>
              <a:t>Datasaabs</a:t>
            </a:r>
            <a:r>
              <a:rPr lang="sv-SE" sz="2800" dirty="0" smtClean="0">
                <a:solidFill>
                  <a:schemeClr val="accent1">
                    <a:lumMod val="75000"/>
                  </a:schemeClr>
                </a:solidFill>
              </a:rPr>
              <a:t> era </a:t>
            </a:r>
            <a:r>
              <a:rPr lang="sv-SE" sz="2800" dirty="0" smtClean="0">
                <a:solidFill>
                  <a:schemeClr val="accent1">
                    <a:lumMod val="75000"/>
                  </a:schemeClr>
                </a:solidFill>
              </a:rPr>
              <a:t>vs. datoriseringens faser/orientering</a:t>
            </a:r>
            <a:endParaRPr lang="sv-SE" sz="2800" dirty="0">
              <a:solidFill>
                <a:schemeClr val="accent1">
                  <a:lumMod val="75000"/>
                </a:schemeClr>
              </a:solidFill>
            </a:endParaRPr>
          </a:p>
        </p:txBody>
      </p:sp>
      <p:pic>
        <p:nvPicPr>
          <p:cNvPr id="4" name="Bildobjekt 3"/>
          <p:cNvPicPr>
            <a:picLocks noChangeAspect="1"/>
          </p:cNvPicPr>
          <p:nvPr/>
        </p:nvPicPr>
        <p:blipFill>
          <a:blip r:embed="rId2"/>
          <a:stretch>
            <a:fillRect/>
          </a:stretch>
        </p:blipFill>
        <p:spPr>
          <a:xfrm>
            <a:off x="1211916" y="1420205"/>
            <a:ext cx="6624918" cy="3660033"/>
          </a:xfrm>
          <a:prstGeom prst="rect">
            <a:avLst/>
          </a:prstGeom>
        </p:spPr>
      </p:pic>
      <p:sp>
        <p:nvSpPr>
          <p:cNvPr id="7" name="textruta 6"/>
          <p:cNvSpPr txBox="1"/>
          <p:nvPr/>
        </p:nvSpPr>
        <p:spPr>
          <a:xfrm>
            <a:off x="1786716" y="5852830"/>
            <a:ext cx="184731" cy="369332"/>
          </a:xfrm>
          <a:prstGeom prst="rect">
            <a:avLst/>
          </a:prstGeom>
          <a:noFill/>
        </p:spPr>
        <p:txBody>
          <a:bodyPr wrap="none" rtlCol="0">
            <a:spAutoFit/>
          </a:bodyPr>
          <a:lstStyle/>
          <a:p>
            <a:endParaRPr lang="sv-SE" dirty="0"/>
          </a:p>
        </p:txBody>
      </p:sp>
      <p:sp>
        <p:nvSpPr>
          <p:cNvPr id="8" name="textruta 7"/>
          <p:cNvSpPr txBox="1"/>
          <p:nvPr/>
        </p:nvSpPr>
        <p:spPr>
          <a:xfrm>
            <a:off x="1698106" y="5259530"/>
            <a:ext cx="6465231" cy="646331"/>
          </a:xfrm>
          <a:prstGeom prst="rect">
            <a:avLst/>
          </a:prstGeom>
          <a:noFill/>
        </p:spPr>
        <p:txBody>
          <a:bodyPr wrap="none" rtlCol="0">
            <a:spAutoFit/>
          </a:bodyPr>
          <a:lstStyle/>
          <a:p>
            <a:r>
              <a:rPr lang="sv-SE" sz="900" b="1" i="1" dirty="0"/>
              <a:t>Datoriseringens funktioner och föreställningar. De fyra överlappande bilder vilka också kategoriserar de teknologiska</a:t>
            </a:r>
          </a:p>
          <a:p>
            <a:r>
              <a:rPr lang="sv-SE" sz="900" b="1" i="1" dirty="0"/>
              <a:t>ramarna och epokerna är: 1) </a:t>
            </a:r>
            <a:r>
              <a:rPr lang="sv-SE" sz="900" b="1" i="1" dirty="0" smtClean="0"/>
              <a:t>Matematikmaskinen</a:t>
            </a:r>
            <a:r>
              <a:rPr lang="sv-SE" sz="900" b="1" i="1" dirty="0"/>
              <a:t>, 2) ADB och stordatorer, 3) </a:t>
            </a:r>
            <a:r>
              <a:rPr lang="sv-SE" sz="900" b="1" i="1" dirty="0" smtClean="0"/>
              <a:t>En </a:t>
            </a:r>
            <a:r>
              <a:rPr lang="sv-SE" sz="900" b="1" i="1" dirty="0"/>
              <a:t>person-en dator, 4) ”Internet”. De</a:t>
            </a:r>
          </a:p>
          <a:p>
            <a:r>
              <a:rPr lang="sv-SE" sz="900" b="1" i="1" dirty="0"/>
              <a:t>centrala funktionerna är: a) vetenskaplig/matematisk, b) administrativ, c) personlig, d) nätverk. Dessa </a:t>
            </a:r>
            <a:r>
              <a:rPr lang="sv-SE" sz="900" b="1" i="1" dirty="0" smtClean="0"/>
              <a:t>överlagrar </a:t>
            </a:r>
            <a:r>
              <a:rPr lang="sv-SE" sz="900" b="1" i="1" dirty="0"/>
              <a:t>föreställningarna</a:t>
            </a:r>
          </a:p>
          <a:p>
            <a:r>
              <a:rPr lang="sv-SE" sz="900" b="1" i="1" dirty="0"/>
              <a:t>om tekniken. (Källa Johansson 1997)</a:t>
            </a:r>
            <a:endParaRPr lang="sv-SE" sz="900" dirty="0"/>
          </a:p>
        </p:txBody>
      </p:sp>
      <p:sp>
        <p:nvSpPr>
          <p:cNvPr id="9" name="Rektangel med rundade hörn 8"/>
          <p:cNvSpPr/>
          <p:nvPr/>
        </p:nvSpPr>
        <p:spPr>
          <a:xfrm>
            <a:off x="2454648" y="2461933"/>
            <a:ext cx="2574551"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accent1">
                    <a:lumMod val="75000"/>
                  </a:schemeClr>
                </a:solidFill>
              </a:rPr>
              <a:t>Datasaabs</a:t>
            </a:r>
            <a:r>
              <a:rPr lang="sv-SE" dirty="0">
                <a:solidFill>
                  <a:schemeClr val="accent1">
                    <a:lumMod val="75000"/>
                  </a:schemeClr>
                </a:solidFill>
              </a:rPr>
              <a:t> </a:t>
            </a:r>
            <a:r>
              <a:rPr lang="sv-SE" dirty="0" smtClean="0">
                <a:solidFill>
                  <a:schemeClr val="accent1">
                    <a:lumMod val="75000"/>
                  </a:schemeClr>
                </a:solidFill>
              </a:rPr>
              <a:t>era/ produktutbud</a:t>
            </a:r>
            <a:endParaRPr lang="sv-SE" dirty="0">
              <a:solidFill>
                <a:schemeClr val="accent1">
                  <a:lumMod val="75000"/>
                </a:schemeClr>
              </a:solidFill>
            </a:endParaRPr>
          </a:p>
        </p:txBody>
      </p:sp>
      <p:sp>
        <p:nvSpPr>
          <p:cNvPr id="10" name="Platshållare för sidfot 9"/>
          <p:cNvSpPr>
            <a:spLocks noGrp="1"/>
          </p:cNvSpPr>
          <p:nvPr>
            <p:ph type="ftr" sz="quarter" idx="11"/>
          </p:nvPr>
        </p:nvSpPr>
        <p:spPr/>
        <p:txBody>
          <a:bodyPr/>
          <a:lstStyle/>
          <a:p>
            <a:r>
              <a:rPr lang="sv-SE" dirty="0" smtClean="0"/>
              <a:t>Datasaab lade grunden till dagens IT-Sverige</a:t>
            </a:r>
            <a:endParaRPr lang="sv-SE" dirty="0"/>
          </a:p>
        </p:txBody>
      </p:sp>
      <p:pic>
        <p:nvPicPr>
          <p:cNvPr id="13" name="Bildobjekt 12"/>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76579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37939"/>
            <a:ext cx="7886700" cy="934757"/>
          </a:xfrm>
        </p:spPr>
        <p:txBody>
          <a:bodyPr>
            <a:normAutofit fontScale="90000"/>
          </a:bodyPr>
          <a:lstStyle/>
          <a:p>
            <a:r>
              <a:rPr lang="sv-SE" sz="2800" dirty="0" smtClean="0">
                <a:solidFill>
                  <a:schemeClr val="accent1">
                    <a:lumMod val="75000"/>
                  </a:schemeClr>
                </a:solidFill>
              </a:rPr>
              <a:t>Från flygburna tillämpningar till </a:t>
            </a:r>
            <a:r>
              <a:rPr lang="sv-SE" sz="2800" dirty="0">
                <a:solidFill>
                  <a:schemeClr val="accent1">
                    <a:lumMod val="75000"/>
                  </a:schemeClr>
                </a:solidFill>
              </a:rPr>
              <a:t>generell </a:t>
            </a:r>
            <a:r>
              <a:rPr lang="sv-SE" sz="2800" dirty="0" smtClean="0">
                <a:solidFill>
                  <a:schemeClr val="accent1">
                    <a:lumMod val="75000"/>
                  </a:schemeClr>
                </a:solidFill>
              </a:rPr>
              <a:t>databehandling, Bank och Affärssystem – kort om hur det började</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28650" y="1573496"/>
            <a:ext cx="5314951" cy="4217704"/>
          </a:xfrm>
        </p:spPr>
        <p:txBody>
          <a:bodyPr>
            <a:normAutofit fontScale="62500" lnSpcReduction="20000"/>
          </a:bodyPr>
          <a:lstStyle/>
          <a:p>
            <a:r>
              <a:rPr lang="sv-SE" sz="1800" dirty="0" smtClean="0"/>
              <a:t>I mitten på 50-talet fanns ett starkt behov av utökad beräkningskapacitet på Saab i Linköping. Samtidigt fanns på ritbordet idéer om att kunna ersätta 2:e piloten i ett stridsflygplan med en digital maskin som utförde navigerings- och stridslednings-funktioner åt piloten. Vid denna tidpunkt var all automatik i ett flygplan fortfarande byggd med analoga maskiner.</a:t>
            </a:r>
          </a:p>
          <a:p>
            <a:r>
              <a:rPr lang="sv-SE" sz="1800" dirty="0" smtClean="0"/>
              <a:t>Två olika behov som i sig synes oförenliga drev på en utvecklingsprocess inom företaget som senare visade sig få stor betydelse både civilt och militärt.</a:t>
            </a:r>
          </a:p>
          <a:p>
            <a:r>
              <a:rPr lang="sv-SE" sz="1800" dirty="0" smtClean="0"/>
              <a:t>Ett litet utvecklingsteam på elektronikavdelningen under ledning av Viggo Wentzel fick uppdraget att ta fram en transistoriserad datamaskin som  skulle kunna placeras i en robot eller i ett flygplan. </a:t>
            </a:r>
          </a:p>
          <a:p>
            <a:r>
              <a:rPr lang="sv-SE" sz="1800" dirty="0" smtClean="0"/>
              <a:t>År 1960 presenterades Sank, senare D2, en liten bordsplacerad räkneautomat, sannolikt den första heltransistoriserade datorn i </a:t>
            </a:r>
            <a:r>
              <a:rPr lang="sv-SE" sz="1800" dirty="0"/>
              <a:t>E</a:t>
            </a:r>
            <a:r>
              <a:rPr lang="sv-SE" sz="1800" dirty="0" smtClean="0"/>
              <a:t>uropa vid den här tidpunkten.</a:t>
            </a:r>
          </a:p>
          <a:p>
            <a:r>
              <a:rPr lang="sv-SE" sz="1800" dirty="0" smtClean="0"/>
              <a:t>Sank blev nu företagets säljmodell som kom att visas upp i otaliga sammanhang och där den blev en förebild för framtida beräkningar av både teknisk och administrativ art.</a:t>
            </a:r>
          </a:p>
          <a:p>
            <a:r>
              <a:rPr lang="sv-SE" sz="1800" dirty="0" smtClean="0"/>
              <a:t>En stark positiv återkoppling från kunder medförde att företaget tillsatte mer resurser och nu var en ny utvecklingslinje i vardande.</a:t>
            </a:r>
          </a:p>
          <a:p>
            <a:pPr lvl="1"/>
            <a:r>
              <a:rPr lang="sv-SE" sz="1400" dirty="0" smtClean="0"/>
              <a:t>Samverkan mellan D2’s konstruktörer och  Matematikmaskinnämnden</a:t>
            </a:r>
          </a:p>
          <a:p>
            <a:pPr lvl="1"/>
            <a:r>
              <a:rPr lang="sv-SE" sz="1400" dirty="0" smtClean="0"/>
              <a:t>Operativsystemet utvecklades på basis av erfarenheterna från Besk och Sara</a:t>
            </a:r>
          </a:p>
          <a:p>
            <a:pPr lvl="1"/>
            <a:r>
              <a:rPr lang="sv-SE" sz="1400" dirty="0" smtClean="0"/>
              <a:t>Programspråken DAC och Algol Genius specificerades</a:t>
            </a:r>
          </a:p>
          <a:p>
            <a:pPr marL="457200" lvl="1" indent="0">
              <a:buNone/>
            </a:pPr>
            <a:endParaRPr lang="sv-SE" sz="1400" dirty="0" smtClean="0"/>
          </a:p>
          <a:p>
            <a:r>
              <a:rPr lang="sv-SE" sz="1800" dirty="0" smtClean="0"/>
              <a:t>Ett kundavtal med Skandinaviska Elverk skrevs i slutet av år 1960 och den första civila tillämpningen var säkrad – D21 en första stordator från Saab fanns nu på marknaden.</a:t>
            </a:r>
          </a:p>
          <a:p>
            <a:r>
              <a:rPr lang="sv-SE" sz="1800" dirty="0" smtClean="0"/>
              <a:t>Parallellt fortgick utvecklingen på den militära sidan och lade grunden för den flygburna tillämpningen i Viggen.</a:t>
            </a:r>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5983244" y="3892108"/>
            <a:ext cx="2530190" cy="1704997"/>
          </a:xfrm>
          <a:prstGeom prst="rect">
            <a:avLst/>
          </a:prstGeom>
          <a:ln>
            <a:noFill/>
          </a:ln>
        </p:spPr>
      </p:pic>
      <p:pic>
        <p:nvPicPr>
          <p:cNvPr id="6" name="Bildobjekt 5"/>
          <p:cNvPicPr>
            <a:picLocks noChangeAspect="1"/>
          </p:cNvPicPr>
          <p:nvPr/>
        </p:nvPicPr>
        <p:blipFill>
          <a:blip r:embed="rId3"/>
          <a:stretch>
            <a:fillRect/>
          </a:stretch>
        </p:blipFill>
        <p:spPr>
          <a:xfrm>
            <a:off x="5943601" y="1516963"/>
            <a:ext cx="2569833" cy="1050305"/>
          </a:xfrm>
          <a:prstGeom prst="rect">
            <a:avLst/>
          </a:prstGeom>
          <a:ln>
            <a:noFill/>
          </a:ln>
        </p:spPr>
      </p:pic>
      <p:pic>
        <p:nvPicPr>
          <p:cNvPr id="8" name="Bildobjekt 7"/>
          <p:cNvPicPr>
            <a:picLocks noChangeAspect="1"/>
          </p:cNvPicPr>
          <p:nvPr/>
        </p:nvPicPr>
        <p:blipFill>
          <a:blip r:embed="rId4"/>
          <a:stretch>
            <a:fillRect/>
          </a:stretch>
        </p:blipFill>
        <p:spPr>
          <a:xfrm>
            <a:off x="6680300" y="6384169"/>
            <a:ext cx="2463700" cy="337307"/>
          </a:xfrm>
          <a:prstGeom prst="rect">
            <a:avLst/>
          </a:prstGeom>
        </p:spPr>
      </p:pic>
      <p:pic>
        <p:nvPicPr>
          <p:cNvPr id="7" name="Bildobjekt 6"/>
          <p:cNvPicPr>
            <a:picLocks noChangeAspect="1"/>
          </p:cNvPicPr>
          <p:nvPr/>
        </p:nvPicPr>
        <p:blipFill>
          <a:blip r:embed="rId5"/>
          <a:stretch>
            <a:fillRect/>
          </a:stretch>
        </p:blipFill>
        <p:spPr>
          <a:xfrm>
            <a:off x="6009246" y="2713142"/>
            <a:ext cx="1775339" cy="1053827"/>
          </a:xfrm>
          <a:prstGeom prst="rect">
            <a:avLst/>
          </a:prstGeom>
          <a:ln>
            <a:noFill/>
          </a:ln>
        </p:spPr>
      </p:pic>
      <p:sp>
        <p:nvSpPr>
          <p:cNvPr id="9" name="textruta 8"/>
          <p:cNvSpPr txBox="1"/>
          <p:nvPr/>
        </p:nvSpPr>
        <p:spPr>
          <a:xfrm>
            <a:off x="7786564" y="2840254"/>
            <a:ext cx="1037396" cy="784830"/>
          </a:xfrm>
          <a:prstGeom prst="rect">
            <a:avLst/>
          </a:prstGeom>
          <a:noFill/>
          <a:ln>
            <a:solidFill>
              <a:schemeClr val="bg2">
                <a:lumMod val="75000"/>
              </a:schemeClr>
            </a:solidFill>
          </a:ln>
        </p:spPr>
        <p:txBody>
          <a:bodyPr wrap="square" rtlCol="0">
            <a:spAutoFit/>
          </a:bodyPr>
          <a:lstStyle/>
          <a:p>
            <a:pPr algn="ctr"/>
            <a:r>
              <a:rPr lang="sv-SE" sz="900" dirty="0" smtClean="0"/>
              <a:t>Enhetskretsen – ett första byggelement för en digital räkne enhet</a:t>
            </a:r>
            <a:endParaRPr lang="sv-SE" sz="900" dirty="0"/>
          </a:p>
        </p:txBody>
      </p:sp>
    </p:spTree>
    <p:extLst>
      <p:ext uri="{BB962C8B-B14F-4D97-AF65-F5344CB8AC3E}">
        <p14:creationId xmlns:p14="http://schemas.microsoft.com/office/powerpoint/2010/main" val="8281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med rundade hörn 6"/>
          <p:cNvSpPr/>
          <p:nvPr/>
        </p:nvSpPr>
        <p:spPr>
          <a:xfrm>
            <a:off x="463345" y="1112879"/>
            <a:ext cx="1238474" cy="73914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lumMod val="50000"/>
                    <a:lumOff val="50000"/>
                  </a:schemeClr>
                </a:solidFill>
              </a:rPr>
              <a:t>Förstudier</a:t>
            </a:r>
          </a:p>
        </p:txBody>
      </p:sp>
      <p:sp>
        <p:nvSpPr>
          <p:cNvPr id="19" name="Rektangel med rundade hörn 18"/>
          <p:cNvSpPr/>
          <p:nvPr/>
        </p:nvSpPr>
        <p:spPr>
          <a:xfrm>
            <a:off x="1703294" y="1465176"/>
            <a:ext cx="5029201" cy="71257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lumMod val="50000"/>
                    <a:lumOff val="50000"/>
                  </a:schemeClr>
                </a:solidFill>
              </a:rPr>
              <a:t>CK 37/CD107</a:t>
            </a:r>
            <a:endParaRPr lang="sv-SE" sz="1400" dirty="0">
              <a:solidFill>
                <a:schemeClr val="tx1">
                  <a:lumMod val="50000"/>
                  <a:lumOff val="50000"/>
                </a:schemeClr>
              </a:solidFill>
            </a:endParaRPr>
          </a:p>
        </p:txBody>
      </p:sp>
      <p:sp>
        <p:nvSpPr>
          <p:cNvPr id="2" name="Rubrik 1"/>
          <p:cNvSpPr>
            <a:spLocks noGrp="1"/>
          </p:cNvSpPr>
          <p:nvPr>
            <p:ph type="title"/>
          </p:nvPr>
        </p:nvSpPr>
        <p:spPr>
          <a:xfrm>
            <a:off x="628650" y="365126"/>
            <a:ext cx="7886700" cy="567203"/>
          </a:xfrm>
        </p:spPr>
        <p:txBody>
          <a:bodyPr>
            <a:normAutofit/>
          </a:bodyPr>
          <a:lstStyle/>
          <a:p>
            <a:r>
              <a:rPr lang="sv-SE" sz="2800" dirty="0" smtClean="0">
                <a:solidFill>
                  <a:schemeClr val="accent1">
                    <a:lumMod val="75000"/>
                  </a:schemeClr>
                </a:solidFill>
              </a:rPr>
              <a:t>Datasaabs</a:t>
            </a:r>
            <a:r>
              <a:rPr lang="sv-SE" sz="2800" dirty="0" smtClean="0">
                <a:solidFill>
                  <a:schemeClr val="accent1">
                    <a:lumMod val="75000"/>
                  </a:schemeClr>
                </a:solidFill>
              </a:rPr>
              <a:t> civila </a:t>
            </a:r>
            <a:r>
              <a:rPr lang="sv-SE" sz="2800" dirty="0" smtClean="0">
                <a:solidFill>
                  <a:schemeClr val="accent1">
                    <a:lumMod val="75000"/>
                  </a:schemeClr>
                </a:solidFill>
              </a:rPr>
              <a:t>produktlinjer i sammanfattning</a:t>
            </a:r>
            <a:endParaRPr lang="sv-SE" sz="2800" dirty="0">
              <a:solidFill>
                <a:schemeClr val="accent1">
                  <a:lumMod val="75000"/>
                </a:schemeClr>
              </a:solidFill>
            </a:endParaRPr>
          </a:p>
        </p:txBody>
      </p:sp>
      <p:sp>
        <p:nvSpPr>
          <p:cNvPr id="18" name="Frihandsfigur 17"/>
          <p:cNvSpPr/>
          <p:nvPr/>
        </p:nvSpPr>
        <p:spPr>
          <a:xfrm>
            <a:off x="628660" y="1580224"/>
            <a:ext cx="2715313" cy="720194"/>
          </a:xfrm>
          <a:custGeom>
            <a:avLst/>
            <a:gdLst>
              <a:gd name="connsiteX0" fmla="*/ 0 w 2715313"/>
              <a:gd name="connsiteY0" fmla="*/ 72019 h 720194"/>
              <a:gd name="connsiteX1" fmla="*/ 72019 w 2715313"/>
              <a:gd name="connsiteY1" fmla="*/ 0 h 720194"/>
              <a:gd name="connsiteX2" fmla="*/ 2643294 w 2715313"/>
              <a:gd name="connsiteY2" fmla="*/ 0 h 720194"/>
              <a:gd name="connsiteX3" fmla="*/ 2715313 w 2715313"/>
              <a:gd name="connsiteY3" fmla="*/ 72019 h 720194"/>
              <a:gd name="connsiteX4" fmla="*/ 2715313 w 2715313"/>
              <a:gd name="connsiteY4" fmla="*/ 648175 h 720194"/>
              <a:gd name="connsiteX5" fmla="*/ 2643294 w 2715313"/>
              <a:gd name="connsiteY5" fmla="*/ 720194 h 720194"/>
              <a:gd name="connsiteX6" fmla="*/ 72019 w 2715313"/>
              <a:gd name="connsiteY6" fmla="*/ 720194 h 720194"/>
              <a:gd name="connsiteX7" fmla="*/ 0 w 2715313"/>
              <a:gd name="connsiteY7" fmla="*/ 648175 h 720194"/>
              <a:gd name="connsiteX8" fmla="*/ 0 w 2715313"/>
              <a:gd name="connsiteY8" fmla="*/ 72019 h 7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5313" h="720194">
                <a:moveTo>
                  <a:pt x="0" y="72019"/>
                </a:moveTo>
                <a:cubicBezTo>
                  <a:pt x="0" y="32244"/>
                  <a:pt x="32244" y="0"/>
                  <a:pt x="72019" y="0"/>
                </a:cubicBezTo>
                <a:lnTo>
                  <a:pt x="2643294" y="0"/>
                </a:lnTo>
                <a:cubicBezTo>
                  <a:pt x="2683069" y="0"/>
                  <a:pt x="2715313" y="32244"/>
                  <a:pt x="2715313" y="72019"/>
                </a:cubicBezTo>
                <a:lnTo>
                  <a:pt x="2715313" y="648175"/>
                </a:lnTo>
                <a:cubicBezTo>
                  <a:pt x="2715313" y="687950"/>
                  <a:pt x="2683069" y="720194"/>
                  <a:pt x="2643294" y="720194"/>
                </a:cubicBezTo>
                <a:lnTo>
                  <a:pt x="72019" y="720194"/>
                </a:lnTo>
                <a:cubicBezTo>
                  <a:pt x="32244" y="720194"/>
                  <a:pt x="0" y="687950"/>
                  <a:pt x="0" y="648175"/>
                </a:cubicBezTo>
                <a:lnTo>
                  <a:pt x="0" y="72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34" tIns="74434" rIns="449191" bIns="74434" numCol="1" spcCol="1270" anchor="ctr" anchorCtr="0">
            <a:noAutofit/>
          </a:bodyPr>
          <a:lstStyle/>
          <a:p>
            <a:pPr lvl="0" algn="l" defTabSz="622300">
              <a:lnSpc>
                <a:spcPct val="90000"/>
              </a:lnSpc>
              <a:spcBef>
                <a:spcPct val="0"/>
              </a:spcBef>
              <a:spcAft>
                <a:spcPct val="35000"/>
              </a:spcAft>
            </a:pPr>
            <a:r>
              <a:rPr lang="sv-SE" sz="1400" kern="1200" dirty="0" smtClean="0"/>
              <a:t>Sank/D2/D21</a:t>
            </a:r>
            <a:endParaRPr lang="sv-SE" sz="1400" kern="1200" dirty="0"/>
          </a:p>
        </p:txBody>
      </p:sp>
      <p:sp>
        <p:nvSpPr>
          <p:cNvPr id="20" name="Frihandsfigur 19"/>
          <p:cNvSpPr/>
          <p:nvPr/>
        </p:nvSpPr>
        <p:spPr>
          <a:xfrm>
            <a:off x="2214279" y="2424146"/>
            <a:ext cx="4292803" cy="720194"/>
          </a:xfrm>
          <a:custGeom>
            <a:avLst/>
            <a:gdLst>
              <a:gd name="connsiteX0" fmla="*/ 0 w 4292803"/>
              <a:gd name="connsiteY0" fmla="*/ 72019 h 720194"/>
              <a:gd name="connsiteX1" fmla="*/ 72019 w 4292803"/>
              <a:gd name="connsiteY1" fmla="*/ 0 h 720194"/>
              <a:gd name="connsiteX2" fmla="*/ 4220784 w 4292803"/>
              <a:gd name="connsiteY2" fmla="*/ 0 h 720194"/>
              <a:gd name="connsiteX3" fmla="*/ 4292803 w 4292803"/>
              <a:gd name="connsiteY3" fmla="*/ 72019 h 720194"/>
              <a:gd name="connsiteX4" fmla="*/ 4292803 w 4292803"/>
              <a:gd name="connsiteY4" fmla="*/ 648175 h 720194"/>
              <a:gd name="connsiteX5" fmla="*/ 4220784 w 4292803"/>
              <a:gd name="connsiteY5" fmla="*/ 720194 h 720194"/>
              <a:gd name="connsiteX6" fmla="*/ 72019 w 4292803"/>
              <a:gd name="connsiteY6" fmla="*/ 720194 h 720194"/>
              <a:gd name="connsiteX7" fmla="*/ 0 w 4292803"/>
              <a:gd name="connsiteY7" fmla="*/ 648175 h 720194"/>
              <a:gd name="connsiteX8" fmla="*/ 0 w 4292803"/>
              <a:gd name="connsiteY8" fmla="*/ 72019 h 7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92803" h="720194">
                <a:moveTo>
                  <a:pt x="0" y="72019"/>
                </a:moveTo>
                <a:cubicBezTo>
                  <a:pt x="0" y="32244"/>
                  <a:pt x="32244" y="0"/>
                  <a:pt x="72019" y="0"/>
                </a:cubicBezTo>
                <a:lnTo>
                  <a:pt x="4220784" y="0"/>
                </a:lnTo>
                <a:cubicBezTo>
                  <a:pt x="4260559" y="0"/>
                  <a:pt x="4292803" y="32244"/>
                  <a:pt x="4292803" y="72019"/>
                </a:cubicBezTo>
                <a:lnTo>
                  <a:pt x="4292803" y="648175"/>
                </a:lnTo>
                <a:cubicBezTo>
                  <a:pt x="4292803" y="687950"/>
                  <a:pt x="4260559" y="720194"/>
                  <a:pt x="4220784" y="720194"/>
                </a:cubicBezTo>
                <a:lnTo>
                  <a:pt x="72019" y="720194"/>
                </a:lnTo>
                <a:cubicBezTo>
                  <a:pt x="32244" y="720194"/>
                  <a:pt x="0" y="687950"/>
                  <a:pt x="0" y="648175"/>
                </a:cubicBezTo>
                <a:lnTo>
                  <a:pt x="0" y="72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34" tIns="74434" rIns="782472" bIns="74434" numCol="1" spcCol="1270" anchor="ctr" anchorCtr="0">
            <a:noAutofit/>
          </a:bodyPr>
          <a:lstStyle/>
          <a:p>
            <a:pPr lvl="0" algn="l" defTabSz="622300">
              <a:lnSpc>
                <a:spcPct val="90000"/>
              </a:lnSpc>
              <a:spcBef>
                <a:spcPct val="0"/>
              </a:spcBef>
              <a:spcAft>
                <a:spcPct val="35000"/>
              </a:spcAft>
            </a:pPr>
            <a:r>
              <a:rPr lang="sv-SE" sz="1400" kern="1200" dirty="0" smtClean="0"/>
              <a:t>D22/D23</a:t>
            </a:r>
            <a:endParaRPr lang="sv-SE" sz="1400" kern="1200" dirty="0"/>
          </a:p>
        </p:txBody>
      </p:sp>
      <p:sp>
        <p:nvSpPr>
          <p:cNvPr id="21" name="Frihandsfigur 20"/>
          <p:cNvSpPr/>
          <p:nvPr/>
        </p:nvSpPr>
        <p:spPr>
          <a:xfrm>
            <a:off x="3302919" y="3275285"/>
            <a:ext cx="4156953" cy="720194"/>
          </a:xfrm>
          <a:custGeom>
            <a:avLst/>
            <a:gdLst>
              <a:gd name="connsiteX0" fmla="*/ 0 w 4156953"/>
              <a:gd name="connsiteY0" fmla="*/ 72019 h 720194"/>
              <a:gd name="connsiteX1" fmla="*/ 72019 w 4156953"/>
              <a:gd name="connsiteY1" fmla="*/ 0 h 720194"/>
              <a:gd name="connsiteX2" fmla="*/ 4084934 w 4156953"/>
              <a:gd name="connsiteY2" fmla="*/ 0 h 720194"/>
              <a:gd name="connsiteX3" fmla="*/ 4156953 w 4156953"/>
              <a:gd name="connsiteY3" fmla="*/ 72019 h 720194"/>
              <a:gd name="connsiteX4" fmla="*/ 4156953 w 4156953"/>
              <a:gd name="connsiteY4" fmla="*/ 648175 h 720194"/>
              <a:gd name="connsiteX5" fmla="*/ 4084934 w 4156953"/>
              <a:gd name="connsiteY5" fmla="*/ 720194 h 720194"/>
              <a:gd name="connsiteX6" fmla="*/ 72019 w 4156953"/>
              <a:gd name="connsiteY6" fmla="*/ 720194 h 720194"/>
              <a:gd name="connsiteX7" fmla="*/ 0 w 4156953"/>
              <a:gd name="connsiteY7" fmla="*/ 648175 h 720194"/>
              <a:gd name="connsiteX8" fmla="*/ 0 w 4156953"/>
              <a:gd name="connsiteY8" fmla="*/ 72019 h 72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6953" h="720194">
                <a:moveTo>
                  <a:pt x="0" y="72019"/>
                </a:moveTo>
                <a:cubicBezTo>
                  <a:pt x="0" y="32244"/>
                  <a:pt x="32244" y="0"/>
                  <a:pt x="72019" y="0"/>
                </a:cubicBezTo>
                <a:lnTo>
                  <a:pt x="4084934" y="0"/>
                </a:lnTo>
                <a:cubicBezTo>
                  <a:pt x="4124709" y="0"/>
                  <a:pt x="4156953" y="32244"/>
                  <a:pt x="4156953" y="72019"/>
                </a:cubicBezTo>
                <a:lnTo>
                  <a:pt x="4156953" y="648175"/>
                </a:lnTo>
                <a:cubicBezTo>
                  <a:pt x="4156953" y="687950"/>
                  <a:pt x="4124709" y="720194"/>
                  <a:pt x="4084934" y="720194"/>
                </a:cubicBezTo>
                <a:lnTo>
                  <a:pt x="72019" y="720194"/>
                </a:lnTo>
                <a:cubicBezTo>
                  <a:pt x="32244" y="720194"/>
                  <a:pt x="0" y="687950"/>
                  <a:pt x="0" y="648175"/>
                </a:cubicBezTo>
                <a:lnTo>
                  <a:pt x="0" y="72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434" tIns="74434" rIns="754869" bIns="74434" numCol="1" spcCol="1270" anchor="ctr" anchorCtr="0">
            <a:noAutofit/>
          </a:bodyPr>
          <a:lstStyle/>
          <a:p>
            <a:pPr lvl="0" algn="l" defTabSz="622300">
              <a:lnSpc>
                <a:spcPct val="90000"/>
              </a:lnSpc>
              <a:spcBef>
                <a:spcPct val="0"/>
              </a:spcBef>
              <a:spcAft>
                <a:spcPct val="35000"/>
              </a:spcAft>
            </a:pPr>
            <a:r>
              <a:rPr lang="sv-SE" sz="1400" kern="1200" dirty="0" smtClean="0"/>
              <a:t>D5/D16 för Bank</a:t>
            </a:r>
            <a:endParaRPr lang="sv-SE" sz="1400" kern="1200" dirty="0"/>
          </a:p>
        </p:txBody>
      </p:sp>
      <p:sp>
        <p:nvSpPr>
          <p:cNvPr id="22" name="Frihandsfigur 21"/>
          <p:cNvSpPr/>
          <p:nvPr/>
        </p:nvSpPr>
        <p:spPr>
          <a:xfrm>
            <a:off x="4787776" y="4123598"/>
            <a:ext cx="2688789" cy="707828"/>
          </a:xfrm>
          <a:custGeom>
            <a:avLst/>
            <a:gdLst>
              <a:gd name="connsiteX0" fmla="*/ 0 w 2688789"/>
              <a:gd name="connsiteY0" fmla="*/ 70783 h 707828"/>
              <a:gd name="connsiteX1" fmla="*/ 70783 w 2688789"/>
              <a:gd name="connsiteY1" fmla="*/ 0 h 707828"/>
              <a:gd name="connsiteX2" fmla="*/ 2618006 w 2688789"/>
              <a:gd name="connsiteY2" fmla="*/ 0 h 707828"/>
              <a:gd name="connsiteX3" fmla="*/ 2688789 w 2688789"/>
              <a:gd name="connsiteY3" fmla="*/ 70783 h 707828"/>
              <a:gd name="connsiteX4" fmla="*/ 2688789 w 2688789"/>
              <a:gd name="connsiteY4" fmla="*/ 637045 h 707828"/>
              <a:gd name="connsiteX5" fmla="*/ 2618006 w 2688789"/>
              <a:gd name="connsiteY5" fmla="*/ 707828 h 707828"/>
              <a:gd name="connsiteX6" fmla="*/ 70783 w 2688789"/>
              <a:gd name="connsiteY6" fmla="*/ 707828 h 707828"/>
              <a:gd name="connsiteX7" fmla="*/ 0 w 2688789"/>
              <a:gd name="connsiteY7" fmla="*/ 637045 h 707828"/>
              <a:gd name="connsiteX8" fmla="*/ 0 w 2688789"/>
              <a:gd name="connsiteY8" fmla="*/ 70783 h 70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789" h="707828">
                <a:moveTo>
                  <a:pt x="0" y="70783"/>
                </a:moveTo>
                <a:cubicBezTo>
                  <a:pt x="0" y="31691"/>
                  <a:pt x="31691" y="0"/>
                  <a:pt x="70783" y="0"/>
                </a:cubicBezTo>
                <a:lnTo>
                  <a:pt x="2618006" y="0"/>
                </a:lnTo>
                <a:cubicBezTo>
                  <a:pt x="2657098" y="0"/>
                  <a:pt x="2688789" y="31691"/>
                  <a:pt x="2688789" y="70783"/>
                </a:cubicBezTo>
                <a:lnTo>
                  <a:pt x="2688789" y="637045"/>
                </a:lnTo>
                <a:cubicBezTo>
                  <a:pt x="2688789" y="676137"/>
                  <a:pt x="2657098" y="707828"/>
                  <a:pt x="2618006" y="707828"/>
                </a:cubicBezTo>
                <a:lnTo>
                  <a:pt x="70783" y="707828"/>
                </a:lnTo>
                <a:cubicBezTo>
                  <a:pt x="31691" y="707828"/>
                  <a:pt x="0" y="676137"/>
                  <a:pt x="0" y="637045"/>
                </a:cubicBezTo>
                <a:lnTo>
                  <a:pt x="0" y="707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072" tIns="74072" rIns="517550" bIns="74072" numCol="1" spcCol="1270" anchor="ctr" anchorCtr="0">
            <a:noAutofit/>
          </a:bodyPr>
          <a:lstStyle/>
          <a:p>
            <a:pPr lvl="0" algn="l" defTabSz="622300">
              <a:lnSpc>
                <a:spcPct val="90000"/>
              </a:lnSpc>
              <a:spcBef>
                <a:spcPct val="0"/>
              </a:spcBef>
              <a:spcAft>
                <a:spcPct val="35000"/>
              </a:spcAft>
            </a:pPr>
            <a:r>
              <a:rPr lang="sv-SE" sz="1400" kern="1200" dirty="0" smtClean="0"/>
              <a:t>D5/D15/D16 för affärssystem</a:t>
            </a:r>
            <a:endParaRPr lang="sv-SE" sz="1400" kern="1200" dirty="0"/>
          </a:p>
        </p:txBody>
      </p:sp>
      <p:sp>
        <p:nvSpPr>
          <p:cNvPr id="23" name="Frihandsfigur 22"/>
          <p:cNvSpPr/>
          <p:nvPr/>
        </p:nvSpPr>
        <p:spPr>
          <a:xfrm>
            <a:off x="2265794" y="2011055"/>
            <a:ext cx="468126" cy="468126"/>
          </a:xfrm>
          <a:custGeom>
            <a:avLst/>
            <a:gdLst>
              <a:gd name="connsiteX0" fmla="*/ 0 w 468126"/>
              <a:gd name="connsiteY0" fmla="*/ 257469 h 468126"/>
              <a:gd name="connsiteX1" fmla="*/ 105328 w 468126"/>
              <a:gd name="connsiteY1" fmla="*/ 257469 h 468126"/>
              <a:gd name="connsiteX2" fmla="*/ 105328 w 468126"/>
              <a:gd name="connsiteY2" fmla="*/ 0 h 468126"/>
              <a:gd name="connsiteX3" fmla="*/ 362798 w 468126"/>
              <a:gd name="connsiteY3" fmla="*/ 0 h 468126"/>
              <a:gd name="connsiteX4" fmla="*/ 362798 w 468126"/>
              <a:gd name="connsiteY4" fmla="*/ 257469 h 468126"/>
              <a:gd name="connsiteX5" fmla="*/ 468126 w 468126"/>
              <a:gd name="connsiteY5" fmla="*/ 257469 h 468126"/>
              <a:gd name="connsiteX6" fmla="*/ 234063 w 468126"/>
              <a:gd name="connsiteY6" fmla="*/ 468126 h 468126"/>
              <a:gd name="connsiteX7" fmla="*/ 0 w 468126"/>
              <a:gd name="connsiteY7" fmla="*/ 257469 h 46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126" h="468126">
                <a:moveTo>
                  <a:pt x="0" y="257469"/>
                </a:moveTo>
                <a:lnTo>
                  <a:pt x="105328" y="257469"/>
                </a:lnTo>
                <a:lnTo>
                  <a:pt x="105328" y="0"/>
                </a:lnTo>
                <a:lnTo>
                  <a:pt x="362798" y="0"/>
                </a:lnTo>
                <a:lnTo>
                  <a:pt x="362798" y="257469"/>
                </a:lnTo>
                <a:lnTo>
                  <a:pt x="468126" y="257469"/>
                </a:lnTo>
                <a:lnTo>
                  <a:pt x="234063" y="468126"/>
                </a:lnTo>
                <a:lnTo>
                  <a:pt x="0" y="25746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648" tIns="20320" rIns="125648" bIns="136181" numCol="1" spcCol="1270" anchor="ctr" anchorCtr="0">
            <a:noAutofit/>
          </a:bodyPr>
          <a:lstStyle/>
          <a:p>
            <a:pPr lvl="0" algn="ctr" defTabSz="711200">
              <a:lnSpc>
                <a:spcPct val="90000"/>
              </a:lnSpc>
              <a:spcBef>
                <a:spcPct val="0"/>
              </a:spcBef>
              <a:spcAft>
                <a:spcPct val="35000"/>
              </a:spcAft>
            </a:pPr>
            <a:endParaRPr lang="sv-SE" sz="1600" kern="1200" dirty="0"/>
          </a:p>
        </p:txBody>
      </p:sp>
      <p:sp>
        <p:nvSpPr>
          <p:cNvPr id="28" name="Frihandsfigur 27"/>
          <p:cNvSpPr/>
          <p:nvPr/>
        </p:nvSpPr>
        <p:spPr>
          <a:xfrm>
            <a:off x="3337650" y="2988940"/>
            <a:ext cx="468126" cy="468126"/>
          </a:xfrm>
          <a:custGeom>
            <a:avLst/>
            <a:gdLst>
              <a:gd name="connsiteX0" fmla="*/ 0 w 468126"/>
              <a:gd name="connsiteY0" fmla="*/ 257469 h 468126"/>
              <a:gd name="connsiteX1" fmla="*/ 105328 w 468126"/>
              <a:gd name="connsiteY1" fmla="*/ 257469 h 468126"/>
              <a:gd name="connsiteX2" fmla="*/ 105328 w 468126"/>
              <a:gd name="connsiteY2" fmla="*/ 0 h 468126"/>
              <a:gd name="connsiteX3" fmla="*/ 362798 w 468126"/>
              <a:gd name="connsiteY3" fmla="*/ 0 h 468126"/>
              <a:gd name="connsiteX4" fmla="*/ 362798 w 468126"/>
              <a:gd name="connsiteY4" fmla="*/ 257469 h 468126"/>
              <a:gd name="connsiteX5" fmla="*/ 468126 w 468126"/>
              <a:gd name="connsiteY5" fmla="*/ 257469 h 468126"/>
              <a:gd name="connsiteX6" fmla="*/ 234063 w 468126"/>
              <a:gd name="connsiteY6" fmla="*/ 468126 h 468126"/>
              <a:gd name="connsiteX7" fmla="*/ 0 w 468126"/>
              <a:gd name="connsiteY7" fmla="*/ 257469 h 46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126" h="468126">
                <a:moveTo>
                  <a:pt x="0" y="257469"/>
                </a:moveTo>
                <a:lnTo>
                  <a:pt x="105328" y="257469"/>
                </a:lnTo>
                <a:lnTo>
                  <a:pt x="105328" y="0"/>
                </a:lnTo>
                <a:lnTo>
                  <a:pt x="362798" y="0"/>
                </a:lnTo>
                <a:lnTo>
                  <a:pt x="362798" y="257469"/>
                </a:lnTo>
                <a:lnTo>
                  <a:pt x="468126" y="257469"/>
                </a:lnTo>
                <a:lnTo>
                  <a:pt x="234063" y="468126"/>
                </a:lnTo>
                <a:lnTo>
                  <a:pt x="0" y="25746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648" tIns="20320" rIns="125648" bIns="136181" numCol="1" spcCol="1270" anchor="ctr" anchorCtr="0">
            <a:noAutofit/>
          </a:bodyPr>
          <a:lstStyle/>
          <a:p>
            <a:pPr lvl="0" algn="ctr" defTabSz="711200">
              <a:lnSpc>
                <a:spcPct val="90000"/>
              </a:lnSpc>
              <a:spcBef>
                <a:spcPct val="0"/>
              </a:spcBef>
              <a:spcAft>
                <a:spcPct val="35000"/>
              </a:spcAft>
            </a:pPr>
            <a:endParaRPr lang="sv-SE" sz="1600" kern="1200" dirty="0"/>
          </a:p>
        </p:txBody>
      </p:sp>
      <p:sp>
        <p:nvSpPr>
          <p:cNvPr id="30" name="Frihandsfigur 29"/>
          <p:cNvSpPr/>
          <p:nvPr/>
        </p:nvSpPr>
        <p:spPr>
          <a:xfrm>
            <a:off x="4711931" y="3763526"/>
            <a:ext cx="468126" cy="468126"/>
          </a:xfrm>
          <a:custGeom>
            <a:avLst/>
            <a:gdLst>
              <a:gd name="connsiteX0" fmla="*/ 0 w 468126"/>
              <a:gd name="connsiteY0" fmla="*/ 257469 h 468126"/>
              <a:gd name="connsiteX1" fmla="*/ 105328 w 468126"/>
              <a:gd name="connsiteY1" fmla="*/ 257469 h 468126"/>
              <a:gd name="connsiteX2" fmla="*/ 105328 w 468126"/>
              <a:gd name="connsiteY2" fmla="*/ 0 h 468126"/>
              <a:gd name="connsiteX3" fmla="*/ 362798 w 468126"/>
              <a:gd name="connsiteY3" fmla="*/ 0 h 468126"/>
              <a:gd name="connsiteX4" fmla="*/ 362798 w 468126"/>
              <a:gd name="connsiteY4" fmla="*/ 257469 h 468126"/>
              <a:gd name="connsiteX5" fmla="*/ 468126 w 468126"/>
              <a:gd name="connsiteY5" fmla="*/ 257469 h 468126"/>
              <a:gd name="connsiteX6" fmla="*/ 234063 w 468126"/>
              <a:gd name="connsiteY6" fmla="*/ 468126 h 468126"/>
              <a:gd name="connsiteX7" fmla="*/ 0 w 468126"/>
              <a:gd name="connsiteY7" fmla="*/ 257469 h 46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8126" h="468126">
                <a:moveTo>
                  <a:pt x="0" y="257469"/>
                </a:moveTo>
                <a:lnTo>
                  <a:pt x="105328" y="257469"/>
                </a:lnTo>
                <a:lnTo>
                  <a:pt x="105328" y="0"/>
                </a:lnTo>
                <a:lnTo>
                  <a:pt x="362798" y="0"/>
                </a:lnTo>
                <a:lnTo>
                  <a:pt x="362798" y="257469"/>
                </a:lnTo>
                <a:lnTo>
                  <a:pt x="468126" y="257469"/>
                </a:lnTo>
                <a:lnTo>
                  <a:pt x="234063" y="468126"/>
                </a:lnTo>
                <a:lnTo>
                  <a:pt x="0" y="25746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648" tIns="20320" rIns="125648" bIns="136181" numCol="1" spcCol="1270" anchor="ctr" anchorCtr="0">
            <a:noAutofit/>
          </a:bodyPr>
          <a:lstStyle/>
          <a:p>
            <a:pPr lvl="0" algn="ctr" defTabSz="711200">
              <a:lnSpc>
                <a:spcPct val="90000"/>
              </a:lnSpc>
              <a:spcBef>
                <a:spcPct val="0"/>
              </a:spcBef>
              <a:spcAft>
                <a:spcPct val="35000"/>
              </a:spcAft>
            </a:pPr>
            <a:endParaRPr lang="sv-SE" sz="1600" kern="1200" dirty="0"/>
          </a:p>
        </p:txBody>
      </p:sp>
      <p:cxnSp>
        <p:nvCxnSpPr>
          <p:cNvPr id="6" name="Rak 5"/>
          <p:cNvCxnSpPr/>
          <p:nvPr/>
        </p:nvCxnSpPr>
        <p:spPr>
          <a:xfrm flipV="1">
            <a:off x="829420" y="5369185"/>
            <a:ext cx="7765020" cy="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Rak 7"/>
          <p:cNvCxnSpPr/>
          <p:nvPr/>
        </p:nvCxnSpPr>
        <p:spPr>
          <a:xfrm>
            <a:off x="844644" y="5261609"/>
            <a:ext cx="0" cy="233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3950723" y="5248279"/>
            <a:ext cx="0" cy="233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7384210" y="5261609"/>
            <a:ext cx="0" cy="23308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595216" y="5435969"/>
            <a:ext cx="498855" cy="276999"/>
          </a:xfrm>
          <a:prstGeom prst="rect">
            <a:avLst/>
          </a:prstGeom>
          <a:noFill/>
        </p:spPr>
        <p:txBody>
          <a:bodyPr wrap="none" rtlCol="0">
            <a:spAutoFit/>
          </a:bodyPr>
          <a:lstStyle/>
          <a:p>
            <a:r>
              <a:rPr lang="sv-SE" sz="1200" dirty="0" smtClean="0"/>
              <a:t>1960</a:t>
            </a:r>
            <a:endParaRPr lang="sv-SE" sz="1200" dirty="0"/>
          </a:p>
        </p:txBody>
      </p:sp>
      <p:sp>
        <p:nvSpPr>
          <p:cNvPr id="13" name="textruta 12"/>
          <p:cNvSpPr txBox="1"/>
          <p:nvPr/>
        </p:nvSpPr>
        <p:spPr>
          <a:xfrm>
            <a:off x="3701295" y="5494691"/>
            <a:ext cx="498855" cy="276999"/>
          </a:xfrm>
          <a:prstGeom prst="rect">
            <a:avLst/>
          </a:prstGeom>
          <a:noFill/>
        </p:spPr>
        <p:txBody>
          <a:bodyPr wrap="none" rtlCol="0">
            <a:spAutoFit/>
          </a:bodyPr>
          <a:lstStyle/>
          <a:p>
            <a:r>
              <a:rPr lang="sv-SE" sz="1200" dirty="0" smtClean="0"/>
              <a:t>1970</a:t>
            </a:r>
            <a:endParaRPr lang="sv-SE" sz="1200" dirty="0"/>
          </a:p>
        </p:txBody>
      </p:sp>
      <p:sp>
        <p:nvSpPr>
          <p:cNvPr id="14" name="textruta 13"/>
          <p:cNvSpPr txBox="1"/>
          <p:nvPr/>
        </p:nvSpPr>
        <p:spPr>
          <a:xfrm>
            <a:off x="7153827" y="5481361"/>
            <a:ext cx="498855" cy="276999"/>
          </a:xfrm>
          <a:prstGeom prst="rect">
            <a:avLst/>
          </a:prstGeom>
          <a:noFill/>
        </p:spPr>
        <p:txBody>
          <a:bodyPr wrap="none" rtlCol="0">
            <a:spAutoFit/>
          </a:bodyPr>
          <a:lstStyle/>
          <a:p>
            <a:r>
              <a:rPr lang="sv-SE" sz="1200" dirty="0" smtClean="0"/>
              <a:t>1980</a:t>
            </a:r>
            <a:endParaRPr lang="sv-SE" sz="1200" dirty="0"/>
          </a:p>
        </p:txBody>
      </p:sp>
      <p:sp>
        <p:nvSpPr>
          <p:cNvPr id="15" name="Rektangel med rundade hörn 14"/>
          <p:cNvSpPr/>
          <p:nvPr/>
        </p:nvSpPr>
        <p:spPr>
          <a:xfrm>
            <a:off x="6759390" y="2469223"/>
            <a:ext cx="1942650" cy="64982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lumMod val="50000"/>
                    <a:lumOff val="50000"/>
                  </a:schemeClr>
                </a:solidFill>
              </a:rPr>
              <a:t>Sperry</a:t>
            </a:r>
            <a:r>
              <a:rPr lang="sv-SE" sz="1400" dirty="0">
                <a:solidFill>
                  <a:schemeClr val="tx1">
                    <a:lumMod val="50000"/>
                    <a:lumOff val="50000"/>
                  </a:schemeClr>
                </a:solidFill>
              </a:rPr>
              <a:t> </a:t>
            </a:r>
            <a:r>
              <a:rPr lang="sv-SE" sz="1400" dirty="0" smtClean="0">
                <a:solidFill>
                  <a:schemeClr val="tx1">
                    <a:lumMod val="50000"/>
                    <a:lumOff val="50000"/>
                  </a:schemeClr>
                </a:solidFill>
              </a:rPr>
              <a:t>-Univac</a:t>
            </a:r>
            <a:endParaRPr lang="sv-SE" sz="1400" dirty="0">
              <a:solidFill>
                <a:schemeClr val="tx1">
                  <a:lumMod val="50000"/>
                  <a:lumOff val="50000"/>
                </a:schemeClr>
              </a:solidFill>
            </a:endParaRPr>
          </a:p>
        </p:txBody>
      </p:sp>
      <p:sp>
        <p:nvSpPr>
          <p:cNvPr id="16" name="Rektangel med rundade hörn 15"/>
          <p:cNvSpPr/>
          <p:nvPr/>
        </p:nvSpPr>
        <p:spPr>
          <a:xfrm>
            <a:off x="7741491" y="3329835"/>
            <a:ext cx="1000506" cy="66775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lumMod val="50000"/>
                    <a:lumOff val="50000"/>
                  </a:schemeClr>
                </a:solidFill>
              </a:rPr>
              <a:t>Ericsson</a:t>
            </a:r>
            <a:endParaRPr lang="sv-SE" sz="1400" dirty="0">
              <a:solidFill>
                <a:schemeClr val="tx1">
                  <a:lumMod val="50000"/>
                  <a:lumOff val="50000"/>
                </a:schemeClr>
              </a:solidFill>
            </a:endParaRPr>
          </a:p>
        </p:txBody>
      </p:sp>
      <p:sp>
        <p:nvSpPr>
          <p:cNvPr id="17" name="Rektangel med rundade hörn 16"/>
          <p:cNvSpPr/>
          <p:nvPr/>
        </p:nvSpPr>
        <p:spPr>
          <a:xfrm>
            <a:off x="7779786" y="4190446"/>
            <a:ext cx="1000506" cy="65442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chemeClr val="tx1">
                    <a:lumMod val="50000"/>
                    <a:lumOff val="50000"/>
                  </a:schemeClr>
                </a:solidFill>
              </a:rPr>
              <a:t>Ericsson</a:t>
            </a:r>
            <a:endParaRPr lang="sv-SE" dirty="0">
              <a:solidFill>
                <a:schemeClr val="tx1">
                  <a:lumMod val="50000"/>
                  <a:lumOff val="50000"/>
                </a:schemeClr>
              </a:solidFill>
            </a:endParaRPr>
          </a:p>
        </p:txBody>
      </p:sp>
      <p:sp>
        <p:nvSpPr>
          <p:cNvPr id="24" name="Likbent triangel 23"/>
          <p:cNvSpPr/>
          <p:nvPr/>
        </p:nvSpPr>
        <p:spPr>
          <a:xfrm rot="5400000">
            <a:off x="6477001" y="2700005"/>
            <a:ext cx="322729" cy="18825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Likbent triangel 24"/>
          <p:cNvSpPr/>
          <p:nvPr/>
        </p:nvSpPr>
        <p:spPr>
          <a:xfrm rot="5400000">
            <a:off x="7461533" y="3587512"/>
            <a:ext cx="322729" cy="18825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Likbent triangel 25"/>
          <p:cNvSpPr/>
          <p:nvPr/>
        </p:nvSpPr>
        <p:spPr>
          <a:xfrm rot="5400000">
            <a:off x="7483945" y="4396514"/>
            <a:ext cx="322729" cy="188258"/>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Platshållare för sidfot 26"/>
          <p:cNvSpPr>
            <a:spLocks noGrp="1"/>
          </p:cNvSpPr>
          <p:nvPr>
            <p:ph type="ftr" sz="quarter" idx="11"/>
          </p:nvPr>
        </p:nvSpPr>
        <p:spPr/>
        <p:txBody>
          <a:bodyPr/>
          <a:lstStyle/>
          <a:p>
            <a:r>
              <a:rPr lang="sv-SE" dirty="0" smtClean="0"/>
              <a:t>Datasaab lade grunden till dagens IT-Sverige</a:t>
            </a:r>
            <a:endParaRPr lang="sv-SE" dirty="0"/>
          </a:p>
        </p:txBody>
      </p:sp>
      <p:pic>
        <p:nvPicPr>
          <p:cNvPr id="29" name="Bildobjekt 28"/>
          <p:cNvPicPr>
            <a:picLocks noChangeAspect="1"/>
          </p:cNvPicPr>
          <p:nvPr/>
        </p:nvPicPr>
        <p:blipFill>
          <a:blip r:embed="rId2"/>
          <a:stretch>
            <a:fillRect/>
          </a:stretch>
        </p:blipFill>
        <p:spPr>
          <a:xfrm>
            <a:off x="6680300" y="6384169"/>
            <a:ext cx="2463700" cy="337307"/>
          </a:xfrm>
          <a:prstGeom prst="rect">
            <a:avLst/>
          </a:prstGeom>
        </p:spPr>
      </p:pic>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8521" y="3856155"/>
            <a:ext cx="1473789" cy="982526"/>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201" y="2386754"/>
            <a:ext cx="946596" cy="1335346"/>
          </a:xfrm>
          <a:prstGeom prst="rect">
            <a:avLst/>
          </a:prstGeom>
        </p:spPr>
      </p:pic>
    </p:spTree>
    <p:extLst>
      <p:ext uri="{BB962C8B-B14F-4D97-AF65-F5344CB8AC3E}">
        <p14:creationId xmlns:p14="http://schemas.microsoft.com/office/powerpoint/2010/main" val="1727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8" grpId="0" animBg="1"/>
      <p:bldP spid="30" grpId="0" animBg="1"/>
      <p:bldP spid="15" grpId="0" animBg="1"/>
      <p:bldP spid="16" grpId="0" animBg="1"/>
      <p:bldP spid="17"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412752"/>
            <a:ext cx="7886700" cy="800286"/>
          </a:xfrm>
        </p:spPr>
        <p:txBody>
          <a:bodyPr>
            <a:normAutofit/>
          </a:bodyPr>
          <a:lstStyle/>
          <a:p>
            <a:r>
              <a:rPr lang="sv-SE" sz="2800" dirty="0" smtClean="0">
                <a:solidFill>
                  <a:schemeClr val="accent1">
                    <a:lumMod val="75000"/>
                  </a:schemeClr>
                </a:solidFill>
              </a:rPr>
              <a:t>Flyg i sammanfattning</a:t>
            </a:r>
            <a:endParaRPr lang="sv-SE" sz="2800" dirty="0">
              <a:solidFill>
                <a:schemeClr val="accent1">
                  <a:lumMod val="75000"/>
                </a:schemeClr>
              </a:solidFill>
            </a:endParaRPr>
          </a:p>
        </p:txBody>
      </p:sp>
      <p:sp>
        <p:nvSpPr>
          <p:cNvPr id="3" name="Platshållare för innehåll 2"/>
          <p:cNvSpPr>
            <a:spLocks noGrp="1"/>
          </p:cNvSpPr>
          <p:nvPr>
            <p:ph idx="1"/>
          </p:nvPr>
        </p:nvSpPr>
        <p:spPr>
          <a:xfrm>
            <a:off x="505385" y="1464609"/>
            <a:ext cx="5047130" cy="4213412"/>
          </a:xfrm>
        </p:spPr>
        <p:txBody>
          <a:bodyPr>
            <a:noAutofit/>
          </a:bodyPr>
          <a:lstStyle/>
          <a:p>
            <a:r>
              <a:rPr lang="sv-SE" sz="1400" dirty="0" smtClean="0"/>
              <a:t>1957 - Saab R-system får uppdrag av Kungliga Flygförvaltningen, avser först robotbestyckad dator.</a:t>
            </a:r>
          </a:p>
          <a:p>
            <a:r>
              <a:rPr lang="sv-SE" sz="1400" dirty="0" smtClean="0"/>
              <a:t>1962 – Saab och Vapenbyrån överens om behovet av en central dator i nästa generation stridsflygplan – först kallad Numerisk siktes-kalkylator, NSK, senare CK för central kalkylator.</a:t>
            </a:r>
          </a:p>
          <a:p>
            <a:r>
              <a:rPr lang="sv-SE" sz="1400" dirty="0" smtClean="0"/>
              <a:t>Vikt/volym/miljö i flygburna applikationer satte tuffa ramar för projektet som drevs i olika prototypframtagningar under hela 60-talet. Bl.a. introducerades integrerade kretsar på ett mycket tidigt stadium och Saab var en av de första användarna i Europa.</a:t>
            </a:r>
          </a:p>
          <a:p>
            <a:r>
              <a:rPr lang="sv-SE" sz="1400" dirty="0" smtClean="0"/>
              <a:t>Första serieleverans av CK 37 skedde i april 1970 och totalt levererades 196 enheter fram till slutet av 1978.</a:t>
            </a:r>
          </a:p>
          <a:p>
            <a:r>
              <a:rPr lang="sv-SE" sz="1400" dirty="0" smtClean="0"/>
              <a:t>Viggen och CK 37 användes in på 2000 talet och CK 37 visade sig överträffa tidigt framtagna tillförlitlighetsanalyser.</a:t>
            </a:r>
          </a:p>
          <a:p>
            <a:r>
              <a:rPr lang="sv-SE" sz="1400" dirty="0" smtClean="0"/>
              <a:t>Datasaab ansvarade också till en början för framtagning av Jaktviggens datorkraft, MD 80, som senare övertogs av ett konsortium bestående av LM </a:t>
            </a:r>
            <a:r>
              <a:rPr lang="sv-SE" sz="1400" dirty="0"/>
              <a:t>E</a:t>
            </a:r>
            <a:r>
              <a:rPr lang="sv-SE" sz="1400" dirty="0" smtClean="0"/>
              <a:t>ricsson, SRA och Datasaab där Datasaab fick ansvaret för programutvecklingssystemet.</a:t>
            </a:r>
            <a:endParaRPr lang="sv-SE" sz="14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5692312" y="776381"/>
            <a:ext cx="3170004" cy="4818911"/>
          </a:xfrm>
          <a:prstGeom prst="rect">
            <a:avLst/>
          </a:prstGeom>
        </p:spPr>
      </p:pic>
      <p:pic>
        <p:nvPicPr>
          <p:cNvPr id="7" name="Bildobjekt 6"/>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4883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10011"/>
            <a:ext cx="7886700" cy="603062"/>
          </a:xfrm>
        </p:spPr>
        <p:txBody>
          <a:bodyPr>
            <a:normAutofit/>
          </a:bodyPr>
          <a:lstStyle/>
          <a:p>
            <a:r>
              <a:rPr lang="sv-SE" sz="2800" dirty="0" smtClean="0">
                <a:solidFill>
                  <a:schemeClr val="accent1">
                    <a:lumMod val="75000"/>
                  </a:schemeClr>
                </a:solidFill>
              </a:rPr>
              <a:t>D20 i sammanfattning</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28650" y="3146644"/>
            <a:ext cx="8155321" cy="2894935"/>
          </a:xfrm>
        </p:spPr>
        <p:txBody>
          <a:bodyPr>
            <a:noAutofit/>
          </a:bodyPr>
          <a:lstStyle/>
          <a:p>
            <a:pPr marL="228600" lvl="1">
              <a:spcBef>
                <a:spcPts val="1000"/>
              </a:spcBef>
            </a:pPr>
            <a:r>
              <a:rPr lang="sv-SE" sz="1200" dirty="0" smtClean="0"/>
              <a:t>Samarbetet med Skandinaviska Elverk följdes av flera stora affärer där Datasaabs tekniska kunnande hade stor betydelse för att anpassa sig till kundens behov av såväl tekniska som administrativa uppgifter:</a:t>
            </a:r>
          </a:p>
          <a:p>
            <a:pPr marL="685800" lvl="2">
              <a:spcBef>
                <a:spcPts val="1000"/>
              </a:spcBef>
            </a:pPr>
            <a:r>
              <a:rPr lang="sv-SE" sz="1050" dirty="0" smtClean="0"/>
              <a:t>SMHI, Vägverket, Kockums, Flygmotor, Allmänna Brand, ANA, Industridata, </a:t>
            </a:r>
            <a:r>
              <a:rPr lang="sv-SE" sz="1050" dirty="0" smtClean="0"/>
              <a:t>Söderberg&amp;Haak</a:t>
            </a:r>
            <a:r>
              <a:rPr lang="sv-SE" sz="1050" dirty="0" smtClean="0"/>
              <a:t> m.fl.</a:t>
            </a:r>
            <a:endParaRPr lang="sv-SE" sz="1050" dirty="0"/>
          </a:p>
          <a:p>
            <a:r>
              <a:rPr lang="sv-SE" sz="1200" dirty="0" smtClean="0"/>
              <a:t>D21/D22 fick prestanda som mätte sig med de främsta på marknaden vilket avgjorde flera kundaffärer – den främsta CFU´s upphandlingen av länsdatorer där Datasaab och IBM delade på affären.</a:t>
            </a:r>
          </a:p>
          <a:p>
            <a:r>
              <a:rPr lang="sv-SE" sz="1200" dirty="0" smtClean="0"/>
              <a:t>D22 kunde designas med erfarenheterna från tidiga D21 kundtillämpningar och med ny modern CPU arkitektur, snabbare komponenter, nya snabbare bandminnen och direktadressbara skivminnen så blev D22 en framgång mycket tack vare den tidigare kundbasen och ett system som var bakåt kompatibelt – ett system som kunderna kunde växa in i utan halsbrytande omprogrammering.</a:t>
            </a:r>
          </a:p>
          <a:p>
            <a:r>
              <a:rPr lang="sv-SE" sz="1200" dirty="0" smtClean="0"/>
              <a:t>D23 blev en kort sejour för Datasaab i.o.m. överlåtelsen av den tunga linjen till Sperry-Univac men D23 innehöll en programmeringsbar CPU, FCPU, som var en föregångare och som sedan fick efterföljare på marknaden.</a:t>
            </a:r>
          </a:p>
          <a:p>
            <a:r>
              <a:rPr lang="sv-SE" sz="1200" dirty="0" smtClean="0"/>
              <a:t>Datasaabs</a:t>
            </a:r>
            <a:r>
              <a:rPr lang="sv-SE" sz="1200" dirty="0" smtClean="0"/>
              <a:t> service- </a:t>
            </a:r>
            <a:r>
              <a:rPr lang="sv-SE" sz="1200" dirty="0" smtClean="0"/>
              <a:t>och utbildningsverksamhet fick stor betydelse för kundernas användning av datorer – egenutbildning av både maskin- och programvara gav stor spridning till hur datorer effektiviserade kundernas verksamhet.</a:t>
            </a:r>
            <a:endParaRPr lang="sv-SE" sz="1200"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3"/>
          <a:stretch>
            <a:fillRect/>
          </a:stretch>
        </p:blipFill>
        <p:spPr>
          <a:xfrm>
            <a:off x="5103473" y="813073"/>
            <a:ext cx="3680498" cy="2259105"/>
          </a:xfrm>
          <a:prstGeom prst="rect">
            <a:avLst/>
          </a:prstGeom>
        </p:spPr>
      </p:pic>
      <p:sp>
        <p:nvSpPr>
          <p:cNvPr id="6" name="textruta 5"/>
          <p:cNvSpPr txBox="1"/>
          <p:nvPr/>
        </p:nvSpPr>
        <p:spPr>
          <a:xfrm>
            <a:off x="519953" y="781013"/>
            <a:ext cx="4583520" cy="2244717"/>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sv-SE" sz="1200" dirty="0">
                <a:solidFill>
                  <a:prstClr val="black"/>
                </a:solidFill>
              </a:rPr>
              <a:t>Designarbetet för att överföra D2 till en generell maskin </a:t>
            </a:r>
            <a:r>
              <a:rPr lang="sv-SE" sz="1200" dirty="0" smtClean="0">
                <a:solidFill>
                  <a:prstClr val="black"/>
                </a:solidFill>
              </a:rPr>
              <a:t>utfördes med </a:t>
            </a:r>
            <a:r>
              <a:rPr lang="sv-SE" sz="1200" dirty="0">
                <a:solidFill>
                  <a:prstClr val="black"/>
                </a:solidFill>
              </a:rPr>
              <a:t>Viggo Wentzel som </a:t>
            </a:r>
            <a:r>
              <a:rPr lang="sv-SE" sz="1200" dirty="0" smtClean="0">
                <a:solidFill>
                  <a:prstClr val="black"/>
                </a:solidFill>
              </a:rPr>
              <a:t>utvecklingschef – parallellt fördes kunddialoger med bl.a. SEV, Skandinaviska Elverk.</a:t>
            </a:r>
          </a:p>
          <a:p>
            <a:pPr marL="228600" indent="-228600">
              <a:lnSpc>
                <a:spcPct val="90000"/>
              </a:lnSpc>
              <a:spcBef>
                <a:spcPts val="1000"/>
              </a:spcBef>
              <a:buFont typeface="Arial" panose="020B0604020202020204" pitchFamily="34" charset="0"/>
              <a:buChar char="•"/>
            </a:pPr>
            <a:r>
              <a:rPr lang="sv-SE" sz="1200" dirty="0" smtClean="0">
                <a:solidFill>
                  <a:prstClr val="black"/>
                </a:solidFill>
              </a:rPr>
              <a:t>Namnkunniga </a:t>
            </a:r>
            <a:r>
              <a:rPr lang="sv-SE" sz="1200" dirty="0">
                <a:solidFill>
                  <a:prstClr val="black"/>
                </a:solidFill>
              </a:rPr>
              <a:t>personer som Börje Langefors, Sven Yngvell och Bengt Asker deltog i det tidiga arbetet med översyn av</a:t>
            </a:r>
          </a:p>
          <a:p>
            <a:pPr marL="685800" lvl="1" indent="-228600">
              <a:lnSpc>
                <a:spcPct val="90000"/>
              </a:lnSpc>
              <a:spcBef>
                <a:spcPts val="500"/>
              </a:spcBef>
              <a:buFont typeface="Arial" panose="020B0604020202020204" pitchFamily="34" charset="0"/>
              <a:buChar char="•"/>
            </a:pPr>
            <a:r>
              <a:rPr lang="sv-SE" sz="1050" dirty="0">
                <a:solidFill>
                  <a:prstClr val="black"/>
                </a:solidFill>
              </a:rPr>
              <a:t>Operationslista</a:t>
            </a:r>
          </a:p>
          <a:p>
            <a:pPr marL="685800" lvl="1" indent="-228600">
              <a:lnSpc>
                <a:spcPct val="90000"/>
              </a:lnSpc>
              <a:spcBef>
                <a:spcPts val="500"/>
              </a:spcBef>
              <a:buFont typeface="Arial" panose="020B0604020202020204" pitchFamily="34" charset="0"/>
              <a:buChar char="•"/>
            </a:pPr>
            <a:r>
              <a:rPr lang="sv-SE" sz="1050" dirty="0">
                <a:solidFill>
                  <a:prstClr val="black"/>
                </a:solidFill>
              </a:rPr>
              <a:t>Ordlängd</a:t>
            </a:r>
          </a:p>
          <a:p>
            <a:pPr marL="685800" lvl="1" indent="-228600">
              <a:lnSpc>
                <a:spcPct val="90000"/>
              </a:lnSpc>
              <a:spcBef>
                <a:spcPts val="500"/>
              </a:spcBef>
              <a:buFont typeface="Arial" panose="020B0604020202020204" pitchFamily="34" charset="0"/>
              <a:buChar char="•"/>
            </a:pPr>
            <a:r>
              <a:rPr lang="sv-SE" sz="1050" dirty="0">
                <a:solidFill>
                  <a:prstClr val="black"/>
                </a:solidFill>
              </a:rPr>
              <a:t>Minneshantering</a:t>
            </a:r>
          </a:p>
          <a:p>
            <a:pPr marL="685800" lvl="1" indent="-228600">
              <a:lnSpc>
                <a:spcPct val="90000"/>
              </a:lnSpc>
              <a:spcBef>
                <a:spcPts val="500"/>
              </a:spcBef>
              <a:buFont typeface="Arial" panose="020B0604020202020204" pitchFamily="34" charset="0"/>
              <a:buChar char="•"/>
            </a:pPr>
            <a:r>
              <a:rPr lang="sv-SE" sz="1050" dirty="0">
                <a:solidFill>
                  <a:prstClr val="black"/>
                </a:solidFill>
              </a:rPr>
              <a:t>Hantering av bitströmmar från bandminnen </a:t>
            </a:r>
          </a:p>
          <a:p>
            <a:pPr marL="685800" lvl="1" indent="-228600">
              <a:lnSpc>
                <a:spcPct val="90000"/>
              </a:lnSpc>
              <a:spcBef>
                <a:spcPts val="500"/>
              </a:spcBef>
              <a:buFont typeface="Arial" panose="020B0604020202020204" pitchFamily="34" charset="0"/>
              <a:buChar char="•"/>
            </a:pPr>
            <a:r>
              <a:rPr lang="sv-SE" sz="1050" dirty="0">
                <a:solidFill>
                  <a:prstClr val="black"/>
                </a:solidFill>
              </a:rPr>
              <a:t>Framtagning av Algol Genius som ett effektivt programspråk för både tekniska och administrativa </a:t>
            </a:r>
            <a:r>
              <a:rPr lang="sv-SE" sz="1050" dirty="0" smtClean="0">
                <a:solidFill>
                  <a:prstClr val="black"/>
                </a:solidFill>
              </a:rPr>
              <a:t>uppgifter</a:t>
            </a:r>
            <a:endParaRPr lang="sv-SE" sz="1050" dirty="0">
              <a:solidFill>
                <a:prstClr val="black"/>
              </a:solidFill>
            </a:endParaRPr>
          </a:p>
        </p:txBody>
      </p:sp>
      <p:pic>
        <p:nvPicPr>
          <p:cNvPr id="8" name="Bildobjekt 7"/>
          <p:cNvPicPr>
            <a:picLocks noChangeAspect="1"/>
          </p:cNvPicPr>
          <p:nvPr/>
        </p:nvPicPr>
        <p:blipFill>
          <a:blip r:embed="rId4"/>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8565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99452"/>
            <a:ext cx="7886700" cy="531345"/>
          </a:xfrm>
        </p:spPr>
        <p:txBody>
          <a:bodyPr>
            <a:noAutofit/>
          </a:bodyPr>
          <a:lstStyle/>
          <a:p>
            <a:r>
              <a:rPr lang="sv-SE" sz="2400" dirty="0" smtClean="0">
                <a:solidFill>
                  <a:schemeClr val="accent1">
                    <a:lumMod val="75000"/>
                  </a:schemeClr>
                </a:solidFill>
              </a:rPr>
              <a:t/>
            </a:r>
            <a:br>
              <a:rPr lang="sv-SE" sz="2400" dirty="0" smtClean="0">
                <a:solidFill>
                  <a:schemeClr val="accent1">
                    <a:lumMod val="75000"/>
                  </a:schemeClr>
                </a:solidFill>
              </a:rPr>
            </a:br>
            <a:r>
              <a:rPr lang="sv-SE" sz="2400" dirty="0" smtClean="0">
                <a:solidFill>
                  <a:schemeClr val="accent1">
                    <a:lumMod val="75000"/>
                  </a:schemeClr>
                </a:solidFill>
              </a:rPr>
              <a:t>Imponerande bredd i Datasaabs kundunderlag på D20 linjen¹</a:t>
            </a:r>
            <a:r>
              <a:rPr lang="sv-SE" sz="800" b="1" dirty="0"/>
              <a:t/>
            </a:r>
            <a:br>
              <a:rPr lang="sv-SE" sz="800" b="1" dirty="0"/>
            </a:br>
            <a:endParaRPr lang="sv-SE" sz="2400" dirty="0">
              <a:solidFill>
                <a:schemeClr val="accent1">
                  <a:lumMod val="75000"/>
                </a:schemeClr>
              </a:solidFill>
            </a:endParaRPr>
          </a:p>
        </p:txBody>
      </p:sp>
      <p:sp>
        <p:nvSpPr>
          <p:cNvPr id="3" name="Platshållare för innehåll 2"/>
          <p:cNvSpPr>
            <a:spLocks noGrp="1"/>
          </p:cNvSpPr>
          <p:nvPr>
            <p:ph idx="1"/>
          </p:nvPr>
        </p:nvSpPr>
        <p:spPr>
          <a:xfrm>
            <a:off x="628650" y="629724"/>
            <a:ext cx="2760009" cy="5727701"/>
          </a:xfrm>
        </p:spPr>
        <p:txBody>
          <a:bodyPr>
            <a:noAutofit/>
          </a:bodyPr>
          <a:lstStyle/>
          <a:p>
            <a:r>
              <a:rPr lang="sv-SE" sz="800" b="1" i="1" dirty="0" smtClean="0"/>
              <a:t>Leveransår </a:t>
            </a:r>
            <a:r>
              <a:rPr lang="sv-SE" sz="800" b="1" i="1" dirty="0"/>
              <a:t>Variant Kund</a:t>
            </a:r>
          </a:p>
          <a:p>
            <a:r>
              <a:rPr lang="sv-SE" sz="600" i="1" dirty="0"/>
              <a:t>1968 D22 Den egna utvecklingsorganisationen</a:t>
            </a:r>
          </a:p>
          <a:p>
            <a:r>
              <a:rPr lang="sv-SE" sz="600" i="1" dirty="0"/>
              <a:t>1968 D22 Saabs interna ADB-avdelning (sektor L), Linköping</a:t>
            </a:r>
          </a:p>
          <a:p>
            <a:r>
              <a:rPr lang="sv-SE" sz="600" i="1" dirty="0"/>
              <a:t>1968 D22 Kockums Mekaniska Verkstad, Malmö</a:t>
            </a:r>
          </a:p>
          <a:p>
            <a:r>
              <a:rPr lang="sv-SE" sz="600" i="1" dirty="0"/>
              <a:t>1968 D22 Wärtsilä-varvet, Åbo</a:t>
            </a:r>
          </a:p>
          <a:p>
            <a:r>
              <a:rPr lang="sv-SE" sz="600" i="1" dirty="0"/>
              <a:t>1969 D22 Malmö stad</a:t>
            </a:r>
          </a:p>
          <a:p>
            <a:r>
              <a:rPr lang="sv-SE" sz="600" i="1" dirty="0"/>
              <a:t>1969 D22 Den egna utvecklingsorganisationen</a:t>
            </a:r>
          </a:p>
          <a:p>
            <a:r>
              <a:rPr lang="sv-SE" sz="600" i="1" dirty="0"/>
              <a:t>1969 D22 SMHI, Stockholm</a:t>
            </a:r>
          </a:p>
          <a:p>
            <a:r>
              <a:rPr lang="sv-SE" sz="600" i="1" dirty="0"/>
              <a:t>1969 D22 Statens Vägverk, Stockholm</a:t>
            </a:r>
          </a:p>
          <a:p>
            <a:r>
              <a:rPr lang="sv-SE" sz="600" i="1" dirty="0"/>
              <a:t>1969 D22 Facit, Åtvidaberg</a:t>
            </a:r>
          </a:p>
          <a:p>
            <a:r>
              <a:rPr lang="sv-SE" sz="600" i="1" dirty="0"/>
              <a:t>1969 D22 Saabs interna ADB-avdelning (sektor L), Linköping</a:t>
            </a:r>
          </a:p>
          <a:p>
            <a:r>
              <a:rPr lang="sv-SE" sz="600" i="1" dirty="0"/>
              <a:t>1969 D22 Svenska Flygmotor, Trollhättan</a:t>
            </a:r>
          </a:p>
          <a:p>
            <a:r>
              <a:rPr lang="sv-SE" sz="600" i="1" dirty="0"/>
              <a:t>1969 D22 Kraftdata, Stockholm</a:t>
            </a:r>
          </a:p>
          <a:p>
            <a:r>
              <a:rPr lang="sv-SE" sz="600" i="1" dirty="0"/>
              <a:t>1969 D22 Svenska Landstingsförbundet, Stockholm</a:t>
            </a:r>
          </a:p>
          <a:p>
            <a:r>
              <a:rPr lang="sv-SE" sz="600" i="1" dirty="0"/>
              <a:t>1969 D22 Stockholms Enskilda Bank, Stockholm</a:t>
            </a:r>
          </a:p>
          <a:p>
            <a:r>
              <a:rPr lang="sv-SE" sz="600" i="1" dirty="0"/>
              <a:t>1970 D22 Statskontoret (Försvarets Radioanstalt), Stockholm</a:t>
            </a:r>
          </a:p>
          <a:p>
            <a:r>
              <a:rPr lang="sv-SE" sz="600" i="1" dirty="0"/>
              <a:t>1969 D22 Helsingfors stad</a:t>
            </a:r>
          </a:p>
          <a:p>
            <a:r>
              <a:rPr lang="sv-SE" sz="600" i="1" dirty="0"/>
              <a:t>1970 D22 SPS servicebyrå, Köpenhamn</a:t>
            </a:r>
          </a:p>
          <a:p>
            <a:r>
              <a:rPr lang="sv-SE" sz="600" i="1" dirty="0"/>
              <a:t>1969 D22 Industridata servicebyrå, Göteborg</a:t>
            </a:r>
          </a:p>
          <a:p>
            <a:r>
              <a:rPr lang="sv-SE" sz="600" i="1" dirty="0"/>
              <a:t>1969 D22 Saab Norge A/S servicebyrå, Oslo</a:t>
            </a:r>
          </a:p>
          <a:p>
            <a:r>
              <a:rPr lang="sv-SE" sz="600" i="1" dirty="0"/>
              <a:t>1970 D22 Riksskatteverket, Stockholm</a:t>
            </a:r>
          </a:p>
          <a:p>
            <a:r>
              <a:rPr lang="sv-SE" sz="600" i="1" dirty="0"/>
              <a:t>1970 D220 Riksskatteverket, länsstyrelsen i Stockholm</a:t>
            </a:r>
          </a:p>
          <a:p>
            <a:r>
              <a:rPr lang="sv-SE" sz="600" i="1" dirty="0"/>
              <a:t>1970 D220 Riksskatteverket, länsstyrelsen i Göteborg</a:t>
            </a:r>
          </a:p>
          <a:p>
            <a:r>
              <a:rPr lang="sv-SE" sz="600" i="1" dirty="0"/>
              <a:t>1970 D220 Riksskatteverket, länsstyrelsen i Örebro</a:t>
            </a:r>
          </a:p>
          <a:p>
            <a:r>
              <a:rPr lang="sv-SE" sz="600" i="1" dirty="0"/>
              <a:t>1970 D220 Riksskatteverket, länsstyrelsen i Vänersborg</a:t>
            </a:r>
            <a:endParaRPr lang="sv-SE" sz="600" dirty="0"/>
          </a:p>
        </p:txBody>
      </p:sp>
      <p:sp>
        <p:nvSpPr>
          <p:cNvPr id="4" name="Platshållare för innehåll 2"/>
          <p:cNvSpPr txBox="1">
            <a:spLocks/>
          </p:cNvSpPr>
          <p:nvPr/>
        </p:nvSpPr>
        <p:spPr>
          <a:xfrm>
            <a:off x="3585882" y="629723"/>
            <a:ext cx="2760009" cy="5727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b="1" i="1" dirty="0"/>
              <a:t>Leveransår Variant Kund</a:t>
            </a:r>
          </a:p>
          <a:p>
            <a:r>
              <a:rPr lang="sv-SE" sz="600" i="1" dirty="0"/>
              <a:t>1970 D220 Riksskatteverket, länsstyrelsen i Malmö</a:t>
            </a:r>
          </a:p>
          <a:p>
            <a:r>
              <a:rPr lang="sv-SE" sz="600" i="1" dirty="0"/>
              <a:t>1970 D220 Riksskatteverket, länsstyrelsen i Linköping</a:t>
            </a:r>
          </a:p>
          <a:p>
            <a:r>
              <a:rPr lang="sv-SE" sz="600" i="1" dirty="0"/>
              <a:t>1970 D22 Saab bildivisionen, Trollhättan</a:t>
            </a:r>
          </a:p>
          <a:p>
            <a:r>
              <a:rPr lang="sv-SE" sz="600" i="1" dirty="0"/>
              <a:t>1970 D22 Industridata servicebyrå, Stockholm</a:t>
            </a:r>
          </a:p>
          <a:p>
            <a:r>
              <a:rPr lang="sv-SE" sz="600" i="1" dirty="0"/>
              <a:t>1970 D220 Industridata servicebyrå, Linköping</a:t>
            </a:r>
          </a:p>
          <a:p>
            <a:r>
              <a:rPr lang="sv-SE" sz="600" i="1" dirty="0"/>
              <a:t>1970 D220 Industridata servicebyrå, Malmö</a:t>
            </a:r>
          </a:p>
          <a:p>
            <a:r>
              <a:rPr lang="sv-SE" sz="600" i="1" dirty="0"/>
              <a:t>1970 D22 TST, Prag</a:t>
            </a:r>
          </a:p>
          <a:p>
            <a:r>
              <a:rPr lang="sv-SE" sz="600" i="1" dirty="0"/>
              <a:t>1970 D220 Stal-Laval, Finspång</a:t>
            </a:r>
          </a:p>
          <a:p>
            <a:r>
              <a:rPr lang="sv-SE" sz="600" i="1" dirty="0"/>
              <a:t>1970 D22 Oy Tietovoima Datakraft, Helsingfors</a:t>
            </a:r>
          </a:p>
          <a:p>
            <a:r>
              <a:rPr lang="sv-SE" sz="600" i="1" dirty="0"/>
              <a:t>1971 D220 Tandberg, Oslo</a:t>
            </a:r>
          </a:p>
          <a:p>
            <a:r>
              <a:rPr lang="sv-SE" sz="600" i="1" dirty="0"/>
              <a:t>1971 D220 RDB servicebyrå, Stockholm</a:t>
            </a:r>
          </a:p>
          <a:p>
            <a:r>
              <a:rPr lang="sv-SE" sz="600" i="1" dirty="0"/>
              <a:t>1971 D22 Wärtsilä, Helsingfors</a:t>
            </a:r>
          </a:p>
          <a:p>
            <a:r>
              <a:rPr lang="sv-SE" sz="600" i="1" dirty="0"/>
              <a:t>1970 D22 Saab-Ana, Nyköping</a:t>
            </a:r>
          </a:p>
          <a:p>
            <a:r>
              <a:rPr lang="sv-SE" sz="600" i="1" dirty="0"/>
              <a:t>1970 D220 Apotekarnas Droghandel, Göteborg</a:t>
            </a:r>
          </a:p>
          <a:p>
            <a:r>
              <a:rPr lang="sv-SE" sz="600" i="1" dirty="0"/>
              <a:t>1970 D22 Sveriges Slakteriförbund, Stockholm</a:t>
            </a:r>
          </a:p>
          <a:p>
            <a:r>
              <a:rPr lang="sv-SE" sz="600" i="1" dirty="0"/>
              <a:t>1971 D22 CZGP, Gottwaldov, Tjeckoslovakien</a:t>
            </a:r>
          </a:p>
          <a:p>
            <a:r>
              <a:rPr lang="sv-SE" sz="600" i="1" dirty="0"/>
              <a:t>1972 D220 Forlagsentralen, Oslo</a:t>
            </a:r>
          </a:p>
          <a:p>
            <a:r>
              <a:rPr lang="sv-SE" sz="600" i="1" dirty="0"/>
              <a:t>1972 D220 Forenede Margarinfabrikker, Oslo</a:t>
            </a:r>
          </a:p>
          <a:p>
            <a:r>
              <a:rPr lang="sv-SE" sz="600" i="1" dirty="0"/>
              <a:t>1971 D220 Dataorganisation servicebyrå, Hägersten</a:t>
            </a:r>
          </a:p>
          <a:p>
            <a:r>
              <a:rPr lang="sv-SE" sz="600" i="1" dirty="0"/>
              <a:t>1971 D22 Rautaruuki, Finland</a:t>
            </a:r>
          </a:p>
          <a:p>
            <a:r>
              <a:rPr lang="sv-SE" sz="600" i="1" dirty="0"/>
              <a:t>1971 D22 Östergötlands Läns Landsting, Linköping</a:t>
            </a:r>
          </a:p>
          <a:p>
            <a:r>
              <a:rPr lang="de-DE" sz="600" i="1" dirty="0"/>
              <a:t>1971 D22 Ahlsell &amp; Ågren, Stockholm</a:t>
            </a:r>
          </a:p>
          <a:p>
            <a:r>
              <a:rPr lang="sv-SE" sz="600" i="1" dirty="0"/>
              <a:t>1971 D22 Söderberg &amp; Haak, Stockholm</a:t>
            </a:r>
          </a:p>
          <a:p>
            <a:r>
              <a:rPr lang="sv-SE" sz="600" i="1" dirty="0"/>
              <a:t>D22 Riksskatteverket, Stockholm (levererades ej p.g.a. riksdagsbeslut)</a:t>
            </a:r>
          </a:p>
          <a:p>
            <a:r>
              <a:rPr lang="sv-SE" sz="600" i="1" dirty="0"/>
              <a:t>1972 D22 Oy Tietovoima Datakraft, Tammerfors</a:t>
            </a:r>
          </a:p>
          <a:p>
            <a:r>
              <a:rPr lang="sv-SE" sz="600" i="1" dirty="0"/>
              <a:t>1972 D22 Saabs interna ADB-avdelning (sektor L), </a:t>
            </a:r>
            <a:r>
              <a:rPr lang="sv-SE" sz="600" i="1" dirty="0" smtClean="0"/>
              <a:t>Linköping</a:t>
            </a:r>
            <a:endParaRPr lang="sv-SE" sz="600" i="1" dirty="0"/>
          </a:p>
        </p:txBody>
      </p:sp>
      <p:sp>
        <p:nvSpPr>
          <p:cNvPr id="5" name="Platshållare för innehåll 2"/>
          <p:cNvSpPr txBox="1">
            <a:spLocks/>
          </p:cNvSpPr>
          <p:nvPr/>
        </p:nvSpPr>
        <p:spPr>
          <a:xfrm>
            <a:off x="6292944" y="629723"/>
            <a:ext cx="2760009" cy="5727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b="1" i="1" dirty="0"/>
              <a:t>Leveransår Variant Kund</a:t>
            </a:r>
            <a:endParaRPr lang="sv-SE" sz="800" i="1" dirty="0" smtClean="0"/>
          </a:p>
          <a:p>
            <a:r>
              <a:rPr lang="sv-SE" sz="600" i="1" dirty="0" smtClean="0"/>
              <a:t>1972 </a:t>
            </a:r>
            <a:r>
              <a:rPr lang="sv-SE" sz="600" i="1" dirty="0"/>
              <a:t>D22 Data-Automasjon, Norge</a:t>
            </a:r>
          </a:p>
          <a:p>
            <a:r>
              <a:rPr lang="sv-SE" sz="600" i="1" dirty="0"/>
              <a:t>1972 D22 Scaniadivisionen, Saab, Södertälje</a:t>
            </a:r>
          </a:p>
          <a:p>
            <a:r>
              <a:rPr lang="sv-SE" sz="600" i="1" dirty="0"/>
              <a:t>1972 D22 Meteorologiska Institutet, Finland</a:t>
            </a:r>
          </a:p>
          <a:p>
            <a:r>
              <a:rPr lang="sv-SE" sz="600" i="1" dirty="0"/>
              <a:t>D220 Brio, Osby</a:t>
            </a:r>
          </a:p>
          <a:p>
            <a:r>
              <a:rPr lang="sv-SE" sz="600" i="1" dirty="0"/>
              <a:t>1972 D220 Malmö kommun</a:t>
            </a:r>
          </a:p>
          <a:p>
            <a:r>
              <a:rPr lang="sv-SE" sz="600" i="1" dirty="0"/>
              <a:t>D22 TST, Prag</a:t>
            </a:r>
          </a:p>
          <a:p>
            <a:r>
              <a:rPr lang="sv-SE" sz="600" i="1" dirty="0"/>
              <a:t>1973 D22 Ferroglobus, Ungern</a:t>
            </a:r>
          </a:p>
          <a:p>
            <a:r>
              <a:rPr lang="sv-SE" sz="600" i="1" dirty="0"/>
              <a:t>1973 D22 Oslo kommun</a:t>
            </a:r>
          </a:p>
          <a:p>
            <a:r>
              <a:rPr lang="sv-SE" sz="600" i="1" dirty="0"/>
              <a:t>1975 D22 Vegytek, Ungern</a:t>
            </a:r>
          </a:p>
          <a:p>
            <a:r>
              <a:rPr lang="sv-SE" sz="600" i="1" dirty="0"/>
              <a:t>1976 D223 KÖGAV, Ungern</a:t>
            </a:r>
          </a:p>
          <a:p>
            <a:r>
              <a:rPr lang="sv-SE" sz="600" i="1" dirty="0"/>
              <a:t>1977 D223 PANYOVA, Ungern</a:t>
            </a:r>
          </a:p>
          <a:p>
            <a:r>
              <a:rPr lang="sv-SE" sz="600" i="1" dirty="0"/>
              <a:t>D223 Valmet, Finland</a:t>
            </a:r>
          </a:p>
          <a:p>
            <a:r>
              <a:rPr lang="sv-SE" sz="600" i="1" dirty="0"/>
              <a:t>D223 Volvo BM</a:t>
            </a:r>
          </a:p>
          <a:p>
            <a:r>
              <a:rPr lang="sv-SE" sz="600" i="1" dirty="0"/>
              <a:t>D223 Botvid</a:t>
            </a:r>
          </a:p>
          <a:p>
            <a:r>
              <a:rPr lang="sv-SE" sz="600" i="1" dirty="0"/>
              <a:t>D223 Oslo kommun</a:t>
            </a:r>
          </a:p>
          <a:p>
            <a:r>
              <a:rPr lang="sv-SE" sz="600" i="1" dirty="0"/>
              <a:t>D223 Clara</a:t>
            </a:r>
          </a:p>
          <a:p>
            <a:r>
              <a:rPr lang="sv-SE" sz="600" i="1" dirty="0"/>
              <a:t>D223 Allmänna Brand, Jönköping</a:t>
            </a:r>
          </a:p>
          <a:p>
            <a:r>
              <a:rPr lang="sv-SE" sz="600" i="1" dirty="0"/>
              <a:t>D223 Wärtsilä, Åbo</a:t>
            </a:r>
          </a:p>
          <a:p>
            <a:r>
              <a:rPr lang="sv-SE" sz="600" i="1" dirty="0"/>
              <a:t>D223 Dataorganisation servicebyrå, Hägersten</a:t>
            </a:r>
          </a:p>
          <a:p>
            <a:r>
              <a:rPr lang="sv-SE" sz="600" i="1" dirty="0"/>
              <a:t>D223 Rauma Repola, Finland</a:t>
            </a:r>
          </a:p>
          <a:p>
            <a:r>
              <a:rPr lang="sv-SE" sz="600" i="1" dirty="0"/>
              <a:t>D223 Rautaruuki, Finland</a:t>
            </a:r>
          </a:p>
          <a:p>
            <a:r>
              <a:rPr lang="sv-SE" sz="600" i="1" dirty="0"/>
              <a:t>1975 D22 Vendata servicebyrå, Stockholm</a:t>
            </a:r>
          </a:p>
          <a:p>
            <a:r>
              <a:rPr lang="sv-SE" sz="600" i="1" dirty="0"/>
              <a:t>1974 D23 Datasaab (Saab sektor Z), Linköping</a:t>
            </a:r>
          </a:p>
          <a:p>
            <a:r>
              <a:rPr lang="sv-SE" sz="600" i="1" dirty="0"/>
              <a:t>1974 D23 Försvarsdata, Stockholm (Bertil)</a:t>
            </a:r>
          </a:p>
          <a:p>
            <a:r>
              <a:rPr lang="sv-SE" sz="600" i="1" dirty="0"/>
              <a:t>1975 D23 Försvarsdata, Stockholm (Cecilia)</a:t>
            </a:r>
          </a:p>
          <a:p>
            <a:r>
              <a:rPr lang="sv-SE" sz="600" i="1" dirty="0"/>
              <a:t>1975 D23 SMHI, </a:t>
            </a:r>
            <a:r>
              <a:rPr lang="sv-SE" sz="600" i="1" dirty="0" smtClean="0"/>
              <a:t>Norrköping</a:t>
            </a:r>
            <a:endParaRPr lang="sv-SE" sz="600" i="1" dirty="0"/>
          </a:p>
        </p:txBody>
      </p:sp>
      <p:sp>
        <p:nvSpPr>
          <p:cNvPr id="6" name="textruta 5"/>
          <p:cNvSpPr txBox="1"/>
          <p:nvPr/>
        </p:nvSpPr>
        <p:spPr>
          <a:xfrm>
            <a:off x="825873" y="6278591"/>
            <a:ext cx="2018501" cy="230832"/>
          </a:xfrm>
          <a:prstGeom prst="rect">
            <a:avLst/>
          </a:prstGeom>
          <a:noFill/>
        </p:spPr>
        <p:txBody>
          <a:bodyPr wrap="none" rtlCol="0">
            <a:spAutoFit/>
          </a:bodyPr>
          <a:lstStyle/>
          <a:p>
            <a:r>
              <a:rPr lang="sv-SE" sz="900" b="1" dirty="0" smtClean="0"/>
              <a:t>1) Innefattar </a:t>
            </a:r>
            <a:r>
              <a:rPr lang="sv-SE" sz="900" b="1" dirty="0"/>
              <a:t>D22, D220, D223 och D23</a:t>
            </a:r>
            <a:endParaRPr lang="sv-SE" sz="900" dirty="0"/>
          </a:p>
        </p:txBody>
      </p:sp>
      <p:sp>
        <p:nvSpPr>
          <p:cNvPr id="7" name="Platshållare för sidfot 6"/>
          <p:cNvSpPr>
            <a:spLocks noGrp="1"/>
          </p:cNvSpPr>
          <p:nvPr>
            <p:ph type="ftr" sz="quarter" idx="11"/>
          </p:nvPr>
        </p:nvSpPr>
        <p:spPr/>
        <p:txBody>
          <a:bodyPr/>
          <a:lstStyle/>
          <a:p>
            <a:r>
              <a:rPr lang="sv-SE" dirty="0" smtClean="0"/>
              <a:t>Datasaab lade grunden till dagens IT-Sverige</a:t>
            </a:r>
            <a:endParaRPr lang="sv-SE" dirty="0"/>
          </a:p>
        </p:txBody>
      </p:sp>
      <p:pic>
        <p:nvPicPr>
          <p:cNvPr id="9" name="Bildobjekt 8"/>
          <p:cNvPicPr>
            <a:picLocks noChangeAspect="1"/>
          </p:cNvPicPr>
          <p:nvPr/>
        </p:nvPicPr>
        <p:blipFill>
          <a:blip r:embed="rId2"/>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17474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479426"/>
            <a:ext cx="7886700" cy="764427"/>
          </a:xfrm>
        </p:spPr>
        <p:txBody>
          <a:bodyPr>
            <a:normAutofit/>
          </a:bodyPr>
          <a:lstStyle/>
          <a:p>
            <a:r>
              <a:rPr lang="sv-SE" sz="2800" dirty="0" smtClean="0">
                <a:solidFill>
                  <a:schemeClr val="accent1">
                    <a:lumMod val="75000"/>
                  </a:schemeClr>
                </a:solidFill>
              </a:rPr>
              <a:t>Bank i sammanfattning</a:t>
            </a:r>
            <a:endParaRPr lang="sv-SE" sz="2800" dirty="0">
              <a:solidFill>
                <a:schemeClr val="accent1">
                  <a:lumMod val="75000"/>
                </a:schemeClr>
              </a:solidFill>
            </a:endParaRPr>
          </a:p>
        </p:txBody>
      </p:sp>
      <p:sp>
        <p:nvSpPr>
          <p:cNvPr id="3" name="Platshållare för innehåll 2"/>
          <p:cNvSpPr>
            <a:spLocks noGrp="1"/>
          </p:cNvSpPr>
          <p:nvPr>
            <p:ph idx="1"/>
          </p:nvPr>
        </p:nvSpPr>
        <p:spPr>
          <a:xfrm>
            <a:off x="628650" y="3402138"/>
            <a:ext cx="8192621" cy="2772794"/>
          </a:xfrm>
        </p:spPr>
        <p:txBody>
          <a:bodyPr>
            <a:normAutofit/>
          </a:bodyPr>
          <a:lstStyle/>
          <a:p>
            <a:r>
              <a:rPr lang="sv-SE" sz="1200" dirty="0" smtClean="0"/>
              <a:t>Första kundleverans sker i december 1971 och i slutet av 1973 har Datasaab erhållit beställningar på 6000 kassaterminaler och 2500 minidatorer av typ D5/20 – detta var då en av världens största installationer av bankterminaler.</a:t>
            </a:r>
          </a:p>
          <a:p>
            <a:r>
              <a:rPr lang="sv-SE" sz="1200" dirty="0" smtClean="0"/>
              <a:t>D5 fanns i bruk hos Sparbankerna in på 1990 talet.</a:t>
            </a:r>
          </a:p>
          <a:p>
            <a:r>
              <a:rPr lang="sv-SE" sz="1200" dirty="0" smtClean="0"/>
              <a:t>NTP projektet innebar nya utmaningar i service och produktion och ledde till ny kompetens och nya affärer i kölvattnet – på internationell nivå etablerades bank till en stor produktlinje med affärer i främst Europa och USA.</a:t>
            </a:r>
          </a:p>
          <a:p>
            <a:r>
              <a:rPr lang="sv-SE" sz="1200" dirty="0" smtClean="0"/>
              <a:t>Senare under 70-talet lanserade Datasaab en egen bankboksskrivare som blev en riktig långkörare – den levererades i över 30.000 exemplar och så sent som på 90-talet.</a:t>
            </a:r>
          </a:p>
          <a:p>
            <a:r>
              <a:rPr lang="sv-SE" sz="1200" dirty="0" smtClean="0"/>
              <a:t>Bank blev senare en tillämpning inom Ericsson och D5:an ersattes med nya minidatorer i form av D16/10 och D16/20.</a:t>
            </a:r>
          </a:p>
          <a:p>
            <a:r>
              <a:rPr lang="sv-SE" sz="1200" dirty="0" smtClean="0"/>
              <a:t>Nya säkra tillämpningar krävde kryptering och detta grundlade en kompetens inom området som fortfarande utvecklas men i nya företag.</a:t>
            </a:r>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5" name="Bildobjekt 4"/>
          <p:cNvPicPr>
            <a:picLocks noChangeAspect="1"/>
          </p:cNvPicPr>
          <p:nvPr/>
        </p:nvPicPr>
        <p:blipFill>
          <a:blip r:embed="rId2"/>
          <a:stretch>
            <a:fillRect/>
          </a:stretch>
        </p:blipFill>
        <p:spPr>
          <a:xfrm>
            <a:off x="5268734" y="993966"/>
            <a:ext cx="3516736" cy="2203934"/>
          </a:xfrm>
          <a:prstGeom prst="rect">
            <a:avLst/>
          </a:prstGeom>
        </p:spPr>
      </p:pic>
      <p:sp>
        <p:nvSpPr>
          <p:cNvPr id="6" name="textruta 5"/>
          <p:cNvSpPr txBox="1"/>
          <p:nvPr/>
        </p:nvSpPr>
        <p:spPr>
          <a:xfrm>
            <a:off x="628650" y="1406341"/>
            <a:ext cx="4587417" cy="1844608"/>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sv-SE" sz="1200" dirty="0">
                <a:solidFill>
                  <a:prstClr val="black"/>
                </a:solidFill>
              </a:rPr>
              <a:t>1968 - D5 10/20 finns på ritplankan när förfrågan från NTP – nordiska terminalprojektet från framsynta sparbanker hamnar i </a:t>
            </a:r>
            <a:r>
              <a:rPr lang="sv-SE" sz="1200" dirty="0" smtClean="0">
                <a:solidFill>
                  <a:prstClr val="black"/>
                </a:solidFill>
              </a:rPr>
              <a:t>fokus.</a:t>
            </a:r>
            <a:endParaRPr lang="sv-SE" sz="1200" dirty="0">
              <a:solidFill>
                <a:prstClr val="black"/>
              </a:solidFill>
            </a:endParaRPr>
          </a:p>
          <a:p>
            <a:pPr marL="228600" lvl="0" indent="-228600">
              <a:lnSpc>
                <a:spcPct val="90000"/>
              </a:lnSpc>
              <a:spcBef>
                <a:spcPts val="1000"/>
              </a:spcBef>
              <a:buFont typeface="Arial" panose="020B0604020202020204" pitchFamily="34" charset="0"/>
              <a:buChar char="•"/>
            </a:pPr>
            <a:r>
              <a:rPr lang="sv-SE" sz="1200" dirty="0">
                <a:solidFill>
                  <a:prstClr val="black"/>
                </a:solidFill>
              </a:rPr>
              <a:t>Datasaab och Facit inleder samarbete för att kunna offerera en komplett automatiserad </a:t>
            </a:r>
            <a:r>
              <a:rPr lang="sv-SE" sz="1200" dirty="0" smtClean="0">
                <a:solidFill>
                  <a:prstClr val="black"/>
                </a:solidFill>
              </a:rPr>
              <a:t>bankarbetsplats.</a:t>
            </a:r>
            <a:endParaRPr lang="sv-SE" sz="1200" dirty="0">
              <a:solidFill>
                <a:prstClr val="black"/>
              </a:solidFill>
            </a:endParaRPr>
          </a:p>
          <a:p>
            <a:pPr marL="228600" lvl="0" indent="-228600">
              <a:lnSpc>
                <a:spcPct val="90000"/>
              </a:lnSpc>
              <a:spcBef>
                <a:spcPts val="1000"/>
              </a:spcBef>
              <a:buFont typeface="Arial" panose="020B0604020202020204" pitchFamily="34" charset="0"/>
              <a:buChar char="•"/>
            </a:pPr>
            <a:r>
              <a:rPr lang="sv-SE" sz="1200" dirty="0">
                <a:solidFill>
                  <a:prstClr val="black"/>
                </a:solidFill>
              </a:rPr>
              <a:t>Datasaab och Facit får </a:t>
            </a:r>
            <a:r>
              <a:rPr lang="sv-SE" sz="1200" dirty="0" smtClean="0">
                <a:solidFill>
                  <a:prstClr val="black"/>
                </a:solidFill>
              </a:rPr>
              <a:t>NTP-affären </a:t>
            </a:r>
            <a:r>
              <a:rPr lang="sv-SE" sz="1200" dirty="0">
                <a:solidFill>
                  <a:prstClr val="black"/>
                </a:solidFill>
              </a:rPr>
              <a:t>i september 1969 – och inleder därpå ett omfattande kundstyrt utvecklingsarbete som leder till att ett nytt produktområde föds med helt andra volymimplikationer än den tidigare tunga D20 </a:t>
            </a:r>
            <a:r>
              <a:rPr lang="sv-SE" sz="1200" dirty="0" smtClean="0">
                <a:solidFill>
                  <a:prstClr val="black"/>
                </a:solidFill>
              </a:rPr>
              <a:t>linjen.</a:t>
            </a:r>
            <a:endParaRPr lang="sv-SE" sz="1200" dirty="0">
              <a:solidFill>
                <a:prstClr val="black"/>
              </a:solidFill>
            </a:endParaRPr>
          </a:p>
        </p:txBody>
      </p:sp>
      <p:pic>
        <p:nvPicPr>
          <p:cNvPr id="8" name="Bildobjekt 7"/>
          <p:cNvPicPr>
            <a:picLocks noChangeAspect="1"/>
          </p:cNvPicPr>
          <p:nvPr/>
        </p:nvPicPr>
        <p:blipFill>
          <a:blip r:embed="rId3"/>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4529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28917" y="114117"/>
            <a:ext cx="8139953" cy="728568"/>
          </a:xfrm>
        </p:spPr>
        <p:txBody>
          <a:bodyPr>
            <a:normAutofit fontScale="90000"/>
          </a:bodyPr>
          <a:lstStyle/>
          <a:p>
            <a:r>
              <a:rPr lang="sv-SE" sz="2400" dirty="0">
                <a:solidFill>
                  <a:srgbClr val="5B9BD5">
                    <a:lumMod val="75000"/>
                  </a:srgbClr>
                </a:solidFill>
              </a:rPr>
              <a:t>Imponerande bredd i </a:t>
            </a:r>
            <a:r>
              <a:rPr lang="sv-SE" sz="2400" dirty="0" smtClean="0">
                <a:solidFill>
                  <a:srgbClr val="5B9BD5">
                    <a:lumMod val="75000"/>
                  </a:srgbClr>
                </a:solidFill>
              </a:rPr>
              <a:t>kundunderlag </a:t>
            </a:r>
            <a:r>
              <a:rPr lang="sv-SE" sz="2400" dirty="0">
                <a:solidFill>
                  <a:srgbClr val="5B9BD5">
                    <a:lumMod val="75000"/>
                  </a:srgbClr>
                </a:solidFill>
              </a:rPr>
              <a:t>på </a:t>
            </a:r>
            <a:r>
              <a:rPr lang="sv-SE" sz="2400" dirty="0" smtClean="0">
                <a:solidFill>
                  <a:srgbClr val="5B9BD5">
                    <a:lumMod val="75000"/>
                  </a:srgbClr>
                </a:solidFill>
              </a:rPr>
              <a:t>Bank, som inleddes av Datasaab</a:t>
            </a:r>
            <a:br>
              <a:rPr lang="sv-SE" sz="2400" dirty="0" smtClean="0">
                <a:solidFill>
                  <a:srgbClr val="5B9BD5">
                    <a:lumMod val="75000"/>
                  </a:srgbClr>
                </a:solidFill>
              </a:rPr>
            </a:br>
            <a:r>
              <a:rPr lang="sv-SE" sz="2400" dirty="0" smtClean="0">
                <a:solidFill>
                  <a:srgbClr val="5B9BD5">
                    <a:lumMod val="75000"/>
                  </a:srgbClr>
                </a:solidFill>
              </a:rPr>
              <a:t>(Siffror från Ericssons verksamhet 1987)</a:t>
            </a:r>
            <a:endParaRPr lang="sv-SE" dirty="0"/>
          </a:p>
        </p:txBody>
      </p:sp>
      <p:sp>
        <p:nvSpPr>
          <p:cNvPr id="4" name="Platshållare för sidfot 3"/>
          <p:cNvSpPr>
            <a:spLocks noGrp="1"/>
          </p:cNvSpPr>
          <p:nvPr>
            <p:ph type="ftr" sz="quarter" idx="11"/>
          </p:nvPr>
        </p:nvSpPr>
        <p:spPr/>
        <p:txBody>
          <a:bodyPr/>
          <a:lstStyle/>
          <a:p>
            <a:r>
              <a:rPr lang="sv-SE" dirty="0" smtClean="0"/>
              <a:t>Datasaab lade grunden till dagens IT-Sverige</a:t>
            </a:r>
            <a:endParaRPr lang="sv-SE" dirty="0"/>
          </a:p>
        </p:txBody>
      </p:sp>
      <p:pic>
        <p:nvPicPr>
          <p:cNvPr id="10" name="Bildobjekt 9"/>
          <p:cNvPicPr>
            <a:picLocks noChangeAspect="1"/>
          </p:cNvPicPr>
          <p:nvPr/>
        </p:nvPicPr>
        <p:blipFill>
          <a:blip r:embed="rId2"/>
          <a:stretch>
            <a:fillRect/>
          </a:stretch>
        </p:blipFill>
        <p:spPr>
          <a:xfrm>
            <a:off x="717175" y="869578"/>
            <a:ext cx="5348146" cy="5522632"/>
          </a:xfrm>
          <a:prstGeom prst="rect">
            <a:avLst/>
          </a:prstGeom>
        </p:spPr>
      </p:pic>
      <p:pic>
        <p:nvPicPr>
          <p:cNvPr id="11" name="Bildobjekt 10"/>
          <p:cNvPicPr>
            <a:picLocks noChangeAspect="1"/>
          </p:cNvPicPr>
          <p:nvPr/>
        </p:nvPicPr>
        <p:blipFill>
          <a:blip r:embed="rId3"/>
          <a:stretch>
            <a:fillRect/>
          </a:stretch>
        </p:blipFill>
        <p:spPr>
          <a:xfrm>
            <a:off x="6171836" y="3834443"/>
            <a:ext cx="2497033" cy="2345347"/>
          </a:xfrm>
          <a:prstGeom prst="rect">
            <a:avLst/>
          </a:prstGeom>
        </p:spPr>
      </p:pic>
      <p:pic>
        <p:nvPicPr>
          <p:cNvPr id="12" name="Bildobjekt 11"/>
          <p:cNvPicPr>
            <a:picLocks noChangeAspect="1"/>
          </p:cNvPicPr>
          <p:nvPr/>
        </p:nvPicPr>
        <p:blipFill>
          <a:blip r:embed="rId4"/>
          <a:stretch>
            <a:fillRect/>
          </a:stretch>
        </p:blipFill>
        <p:spPr>
          <a:xfrm>
            <a:off x="6171836" y="1114918"/>
            <a:ext cx="2497034" cy="2692629"/>
          </a:xfrm>
          <a:prstGeom prst="rect">
            <a:avLst/>
          </a:prstGeom>
        </p:spPr>
      </p:pic>
      <p:pic>
        <p:nvPicPr>
          <p:cNvPr id="14" name="Bildobjekt 13"/>
          <p:cNvPicPr>
            <a:picLocks noChangeAspect="1"/>
          </p:cNvPicPr>
          <p:nvPr/>
        </p:nvPicPr>
        <p:blipFill>
          <a:blip r:embed="rId5"/>
          <a:stretch>
            <a:fillRect/>
          </a:stretch>
        </p:blipFill>
        <p:spPr>
          <a:xfrm>
            <a:off x="6680300" y="6384169"/>
            <a:ext cx="2463700" cy="337307"/>
          </a:xfrm>
          <a:prstGeom prst="rect">
            <a:avLst/>
          </a:prstGeom>
        </p:spPr>
      </p:pic>
    </p:spTree>
    <p:extLst>
      <p:ext uri="{BB962C8B-B14F-4D97-AF65-F5344CB8AC3E}">
        <p14:creationId xmlns:p14="http://schemas.microsoft.com/office/powerpoint/2010/main" val="3552199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16710</TotalTime>
  <Words>2809</Words>
  <Application>Microsoft Office PowerPoint</Application>
  <PresentationFormat>Bildspel på skärmen (4:3)</PresentationFormat>
  <Paragraphs>278</Paragraphs>
  <Slides>17</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17</vt:i4>
      </vt:variant>
    </vt:vector>
  </HeadingPairs>
  <TitlesOfParts>
    <vt:vector size="21" baseType="lpstr">
      <vt:lpstr>Arial</vt:lpstr>
      <vt:lpstr>Calibri</vt:lpstr>
      <vt:lpstr>Calibri Light</vt:lpstr>
      <vt:lpstr>Office-tema</vt:lpstr>
      <vt:lpstr>Datasaab lade grunden till dagens IT-Sverige</vt:lpstr>
      <vt:lpstr>Datasaabs era vs. datoriseringens faser/orientering</vt:lpstr>
      <vt:lpstr>Från flygburna tillämpningar till generell databehandling, Bank och Affärssystem – kort om hur det började</vt:lpstr>
      <vt:lpstr>Datasaabs civila produktlinjer i sammanfattning</vt:lpstr>
      <vt:lpstr>Flyg i sammanfattning</vt:lpstr>
      <vt:lpstr>D20 i sammanfattning</vt:lpstr>
      <vt:lpstr> Imponerande bredd i Datasaabs kundunderlag på D20 linjen¹ </vt:lpstr>
      <vt:lpstr>Bank i sammanfattning</vt:lpstr>
      <vt:lpstr>Imponerande bredd i kundunderlag på Bank, som inleddes av Datasaab (Siffror från Ericssons verksamhet 1987)</vt:lpstr>
      <vt:lpstr>Affärssystem i sammanfattning</vt:lpstr>
      <vt:lpstr>Imponerande bredd i kundunderlag på Affärssystem, som inleddes av Datasaab (Siffror från Ericssons verksamhet 1989)</vt:lpstr>
      <vt:lpstr>Landvinningar – Datasaab var före sin tid på många olika områden</vt:lpstr>
      <vt:lpstr>Vad gjorde Datasaab så framgångsrikt</vt:lpstr>
      <vt:lpstr>Vad kan vi lära av framgångssagan Datasaab</vt:lpstr>
      <vt:lpstr>Som ringar på vattnet bidrog Datasaab till dagens IT-Sverige</vt:lpstr>
      <vt:lpstr>En betydelsefull grund lades för Sveriges utveckling  </vt:lpstr>
      <vt:lpstr>Hur vi tillvaratar arvet efter Datasaab</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Datasaab gav lyftkraft till dagens IT-Sverige</dc:title>
  <dc:creator>Lennart Asplund</dc:creator>
  <cp:lastModifiedBy>Lennart Asplund</cp:lastModifiedBy>
  <cp:revision>290</cp:revision>
  <dcterms:created xsi:type="dcterms:W3CDTF">2014-07-22T16:35:24Z</dcterms:created>
  <dcterms:modified xsi:type="dcterms:W3CDTF">2016-03-02T11:15:31Z</dcterms:modified>
</cp:coreProperties>
</file>